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753" r:id="rId1"/>
  </p:sldMasterIdLst>
  <p:sldIdLst>
    <p:sldId id="256" r:id="rId2"/>
    <p:sldId id="276" r:id="rId3"/>
    <p:sldId id="282" r:id="rId4"/>
    <p:sldId id="286" r:id="rId5"/>
    <p:sldId id="280" r:id="rId6"/>
    <p:sldId id="271" r:id="rId7"/>
    <p:sldId id="283" r:id="rId8"/>
    <p:sldId id="291" r:id="rId9"/>
    <p:sldId id="257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1" r:id="rId19"/>
    <p:sldId id="273" r:id="rId20"/>
    <p:sldId id="289" r:id="rId21"/>
    <p:sldId id="287" r:id="rId22"/>
    <p:sldId id="290" r:id="rId23"/>
    <p:sldId id="279" r:id="rId24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292"/>
    <a:srgbClr val="17B0E4"/>
    <a:srgbClr val="9FE0F5"/>
    <a:srgbClr val="174261"/>
    <a:srgbClr val="0F7698"/>
    <a:srgbClr val="7CB5E0"/>
    <a:srgbClr val="EAF6F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6395" autoAdjust="0"/>
  </p:normalViewPr>
  <p:slideViewPr>
    <p:cSldViewPr snapToGrid="0" snapToObjects="1">
      <p:cViewPr varScale="1">
        <p:scale>
          <a:sx n="117" d="100"/>
          <a:sy n="117" d="100"/>
        </p:scale>
        <p:origin x="-27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1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7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8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9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33144192"/>
        <c:axId val="33182848"/>
      </c:barChart>
      <c:catAx>
        <c:axId val="33144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82848"/>
        <c:crosses val="autoZero"/>
        <c:auto val="1"/>
        <c:lblAlgn val="ctr"/>
        <c:lblOffset val="100"/>
        <c:noMultiLvlLbl val="0"/>
      </c:catAx>
      <c:valAx>
        <c:axId val="33182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4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Всего заседаний 15</a:t>
            </a:r>
          </a:p>
        </c:rich>
      </c:tx>
      <c:layout>
        <c:manualLayout>
          <c:xMode val="edge"/>
          <c:yMode val="edge"/>
          <c:x val="0.29298756216688321"/>
          <c:y val="4.154121245386388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64815785779794"/>
          <c:y val="0.12334497131734821"/>
          <c:w val="0.59270765547149373"/>
          <c:h val="0.80883981124061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FF-4A42-9716-AD51F8E26A89}"/>
              </c:ext>
            </c:extLst>
          </c:dPt>
          <c:dPt>
            <c:idx val="1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8FF-4A42-9716-AD51F8E26A89}"/>
              </c:ext>
            </c:extLst>
          </c:dPt>
          <c:dPt>
            <c:idx val="2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8FF-4A42-9716-AD51F8E26A89}"/>
              </c:ext>
            </c:extLst>
          </c:dPt>
          <c:dPt>
            <c:idx val="3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FF-4A42-9716-AD51F8E26A89}"/>
              </c:ext>
            </c:extLst>
          </c:dPt>
          <c:dPt>
            <c:idx val="4"/>
            <c:invertIfNegative val="0"/>
            <c:bubble3D val="0"/>
            <c:spPr>
              <a:solidFill>
                <a:srgbClr val="0F76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BB1-402C-A86B-98498E140FCE}"/>
              </c:ext>
            </c:extLst>
          </c:dPt>
          <c:dPt>
            <c:idx val="5"/>
            <c:invertIfNegative val="0"/>
            <c:bubble3D val="0"/>
            <c:spPr>
              <a:solidFill>
                <a:srgbClr val="0F76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7BB1-402C-A86B-98498E140FCE}"/>
              </c:ext>
            </c:extLst>
          </c:dPt>
          <c:dPt>
            <c:idx val="6"/>
            <c:invertIfNegative val="0"/>
            <c:bubble3D val="0"/>
            <c:spPr>
              <a:solidFill>
                <a:srgbClr val="0F76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BB1-402C-A86B-98498E140FCE}"/>
              </c:ext>
            </c:extLst>
          </c:dPt>
          <c:dPt>
            <c:idx val="7"/>
            <c:invertIfNegative val="0"/>
            <c:bubble3D val="0"/>
            <c:spPr>
              <a:solidFill>
                <a:srgbClr val="0F76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BFA-4401-9DBA-90211433F2A7}"/>
              </c:ext>
            </c:extLst>
          </c:dPt>
          <c:dPt>
            <c:idx val="8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7BB1-402C-A86B-98498E140FCE}"/>
              </c:ext>
            </c:extLst>
          </c:dPt>
          <c:dPt>
            <c:idx val="9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FF-4A42-9716-AD51F8E26A89}"/>
              </c:ext>
            </c:extLst>
          </c:dPt>
          <c:dPt>
            <c:idx val="10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8FF-4A42-9716-AD51F8E26A89}"/>
              </c:ext>
            </c:extLst>
          </c:dPt>
          <c:dPt>
            <c:idx val="11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BFA-4401-9DBA-90211433F2A7}"/>
              </c:ext>
            </c:extLst>
          </c:dPt>
          <c:dPt>
            <c:idx val="12"/>
            <c:invertIfNegative val="0"/>
            <c:bubble3D val="0"/>
            <c:spPr>
              <a:solidFill>
                <a:srgbClr val="9FE0F5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BFA-4401-9DBA-90211433F2A7}"/>
              </c:ext>
            </c:extLst>
          </c:dPt>
          <c:dPt>
            <c:idx val="13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38FF-4A42-9716-AD51F8E26A8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FF-4A42-9716-AD51F8E26A8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8FF-4A42-9716-AD51F8E26A8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8FF-4A42-9716-AD51F8E26A8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FF-4A42-9716-AD51F8E26A8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(9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BB1-402C-A86B-98498E140FC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7BB1-402C-A86B-98498E140FC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BB1-402C-A86B-98498E140FC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BFA-4401-9DBA-90211433F2A7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(12)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BB1-402C-A86B-98498E140FC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(13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8FF-4A42-9716-AD51F8E26A89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8FF-4A42-9716-AD51F8E26A89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BFA-4401-9DBA-90211433F2A7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(15)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BFA-4401-9DBA-90211433F2A7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8FF-4A42-9716-AD51F8E26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Ведерников А.В. *</c:v>
                </c:pt>
                <c:pt idx="1">
                  <c:v>Крывовязый И. В.</c:v>
                </c:pt>
                <c:pt idx="2">
                  <c:v>Романов А.В.</c:v>
                </c:pt>
                <c:pt idx="3">
                  <c:v>Побойкин В.Л.</c:v>
                </c:pt>
                <c:pt idx="4">
                  <c:v>Труфанов Н.С.</c:v>
                </c:pt>
                <c:pt idx="5">
                  <c:v>Егорова Л.И.</c:v>
                </c:pt>
                <c:pt idx="6">
                  <c:v>Андреев А.А.</c:v>
                </c:pt>
                <c:pt idx="7">
                  <c:v>Аблов А. А. </c:v>
                </c:pt>
                <c:pt idx="8">
                  <c:v>Маслов А.С.</c:v>
                </c:pt>
                <c:pt idx="9">
                  <c:v>Франтенко С.С.</c:v>
                </c:pt>
                <c:pt idx="10">
                  <c:v>Носенко О. Н.</c:v>
                </c:pt>
                <c:pt idx="11">
                  <c:v>Любенков Г.А.</c:v>
                </c:pt>
                <c:pt idx="12">
                  <c:v>Шевченко  C.П.</c:v>
                </c:pt>
                <c:pt idx="13">
                  <c:v>Безродных О.В. 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0.33</c:v>
                </c:pt>
                <c:pt idx="1">
                  <c:v>0.33</c:v>
                </c:pt>
                <c:pt idx="2">
                  <c:v>0.47</c:v>
                </c:pt>
                <c:pt idx="3">
                  <c:v>0.47</c:v>
                </c:pt>
                <c:pt idx="4">
                  <c:v>0.6</c:v>
                </c:pt>
                <c:pt idx="5">
                  <c:v>0.6</c:v>
                </c:pt>
                <c:pt idx="6">
                  <c:v>0.6</c:v>
                </c:pt>
                <c:pt idx="7">
                  <c:v>0.6</c:v>
                </c:pt>
                <c:pt idx="8">
                  <c:v>0.8</c:v>
                </c:pt>
                <c:pt idx="9">
                  <c:v>0.87</c:v>
                </c:pt>
                <c:pt idx="10">
                  <c:v>0.93</c:v>
                </c:pt>
                <c:pt idx="11">
                  <c:v>0.93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8FF-4A42-9716-AD51F8E26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117849088"/>
        <c:axId val="117859072"/>
      </c:barChart>
      <c:catAx>
        <c:axId val="11784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859072"/>
        <c:crossesAt val="0"/>
        <c:auto val="1"/>
        <c:lblAlgn val="ctr"/>
        <c:lblOffset val="100"/>
        <c:noMultiLvlLbl val="0"/>
      </c:catAx>
      <c:valAx>
        <c:axId val="11785907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49088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Всего заседаний 12</a:t>
            </a:r>
          </a:p>
        </c:rich>
      </c:tx>
      <c:layout>
        <c:manualLayout>
          <c:xMode val="edge"/>
          <c:yMode val="edge"/>
          <c:x val="0.40128716785303326"/>
          <c:y val="1.911121561250881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60674651649589"/>
          <c:y val="0.10671130966376673"/>
          <c:w val="0.45831630963753961"/>
          <c:h val="0.80883981124061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B0-B54B-8D70-5927389C5B6E}"/>
              </c:ext>
            </c:extLst>
          </c:dPt>
          <c:dPt>
            <c:idx val="1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B0-B54B-8D70-5927389C5B6E}"/>
              </c:ext>
            </c:extLst>
          </c:dPt>
          <c:dPt>
            <c:idx val="2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AB0-B54B-8D70-5927389C5B6E}"/>
              </c:ext>
            </c:extLst>
          </c:dPt>
          <c:dPt>
            <c:idx val="3"/>
            <c:invertIfNegative val="0"/>
            <c:bubble3D val="0"/>
            <c:spPr>
              <a:solidFill>
                <a:srgbClr val="0F76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B7BA-4DCF-8D54-C35E89EECB9F}"/>
              </c:ext>
            </c:extLst>
          </c:dPt>
          <c:dPt>
            <c:idx val="4"/>
            <c:invertIfNegative val="0"/>
            <c:bubble3D val="0"/>
            <c:spPr>
              <a:solidFill>
                <a:srgbClr val="0F76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88-4960-AB57-E89B5F236F27}"/>
              </c:ext>
            </c:extLst>
          </c:dPt>
          <c:dPt>
            <c:idx val="5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388-4960-AB57-E89B5F236F27}"/>
              </c:ext>
            </c:extLst>
          </c:dPt>
          <c:dPt>
            <c:idx val="6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B7BA-4DCF-8D54-C35E89EECB9F}"/>
              </c:ext>
            </c:extLst>
          </c:dPt>
          <c:dPt>
            <c:idx val="7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B7BA-4DCF-8D54-C35E89EECB9F}"/>
              </c:ext>
            </c:extLst>
          </c:dPt>
          <c:dPt>
            <c:idx val="8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388-4960-AB57-E89B5F236F27}"/>
              </c:ext>
            </c:extLst>
          </c:dPt>
          <c:dPt>
            <c:idx val="9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7BA-4DCF-8D54-C35E89EECB9F}"/>
              </c:ext>
            </c:extLst>
          </c:dPt>
          <c:dPt>
            <c:idx val="10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AB0-B54B-8D70-5927389C5B6E}"/>
              </c:ext>
            </c:extLst>
          </c:dPt>
          <c:dPt>
            <c:idx val="11"/>
            <c:invertIfNegative val="0"/>
            <c:bubble3D val="0"/>
            <c:spPr>
              <a:solidFill>
                <a:srgbClr val="9FE0F5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AB0-B54B-8D70-5927389C5B6E}"/>
              </c:ext>
            </c:extLst>
          </c:dPt>
          <c:dPt>
            <c:idx val="12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AB0-B54B-8D70-5927389C5B6E}"/>
              </c:ext>
            </c:extLst>
          </c:dPt>
          <c:dPt>
            <c:idx val="13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AB0-B54B-8D70-5927389C5B6E}"/>
              </c:ext>
            </c:extLst>
          </c:dPt>
          <c:dPt>
            <c:idx val="14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B7BA-4DCF-8D54-C35E89EECB9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B0-B54B-8D70-5927389C5B6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B0-B54B-8D70-5927389C5B6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B0-B54B-8D70-5927389C5B6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7BA-4DCF-8D54-C35E89EECB9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8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(8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88-4960-AB57-E89B5F236F2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8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</a:t>
                    </a:r>
                    <a:r>
                      <a:rPr lang="ru-RU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(3 из 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88-4960-AB57-E89B5F236F2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8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7BA-4DCF-8D54-C35E89EECB9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9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7BA-4DCF-8D54-C35E89EECB9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10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88-4960-AB57-E89B5F236F27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10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7BA-4DCF-8D54-C35E89EECB9F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11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B0-B54B-8D70-5927389C5B6E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11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AB0-B54B-8D70-5927389C5B6E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(</a:t>
                    </a:r>
                    <a:r>
                      <a:rPr lang="en-US" sz="16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11</a:t>
                    </a:r>
                    <a:r>
                      <a:rPr lang="en-US" sz="14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AB0-B54B-8D70-5927389C5B6E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AB0-B54B-8D70-5927389C5B6E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7BA-4DCF-8D54-C35E89EECB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Терентьев А.Н.</c:v>
                </c:pt>
                <c:pt idx="1">
                  <c:v>Дикусарова Н.И.</c:v>
                </c:pt>
                <c:pt idx="2">
                  <c:v>Перетолчин В.В.</c:v>
                </c:pt>
                <c:pt idx="3">
                  <c:v>Синцова И.А.</c:v>
                </c:pt>
                <c:pt idx="4">
                  <c:v>Белов А.С.</c:v>
                </c:pt>
                <c:pt idx="5">
                  <c:v>Качин А.С. (с октября 2021)</c:v>
                </c:pt>
                <c:pt idx="6">
                  <c:v>Обухов А.В.</c:v>
                </c:pt>
                <c:pt idx="7">
                  <c:v>Кудрявцева Г.Ф.</c:v>
                </c:pt>
                <c:pt idx="8">
                  <c:v>Тютрин Д.Г.</c:v>
                </c:pt>
                <c:pt idx="9">
                  <c:v>Сарсенбаев Е.С.</c:v>
                </c:pt>
                <c:pt idx="10">
                  <c:v>Шершнев Д.П.</c:v>
                </c:pt>
                <c:pt idx="11">
                  <c:v>Хайдуков В.В.</c:v>
                </c:pt>
                <c:pt idx="12">
                  <c:v>Лобков А.В.</c:v>
                </c:pt>
                <c:pt idx="13">
                  <c:v>Бренюк С.А.</c:v>
                </c:pt>
                <c:pt idx="14">
                  <c:v>Сагдеев Т.Р.</c:v>
                </c:pt>
              </c:strCache>
            </c:strRef>
          </c:cat>
          <c:val>
            <c:numRef>
              <c:f>Лист1!$B$2:$B$16</c:f>
              <c:numCache>
                <c:formatCode>0%</c:formatCode>
                <c:ptCount val="15"/>
                <c:pt idx="0">
                  <c:v>0.17</c:v>
                </c:pt>
                <c:pt idx="1">
                  <c:v>0.25</c:v>
                </c:pt>
                <c:pt idx="2">
                  <c:v>0.5</c:v>
                </c:pt>
                <c:pt idx="3">
                  <c:v>0.67</c:v>
                </c:pt>
                <c:pt idx="4">
                  <c:v>0.67</c:v>
                </c:pt>
                <c:pt idx="5">
                  <c:v>0.75</c:v>
                </c:pt>
                <c:pt idx="6">
                  <c:v>0.75</c:v>
                </c:pt>
                <c:pt idx="7">
                  <c:v>0.75</c:v>
                </c:pt>
                <c:pt idx="8">
                  <c:v>0.83</c:v>
                </c:pt>
                <c:pt idx="9">
                  <c:v>0.83</c:v>
                </c:pt>
                <c:pt idx="10">
                  <c:v>0.92</c:v>
                </c:pt>
                <c:pt idx="11">
                  <c:v>0.92</c:v>
                </c:pt>
                <c:pt idx="12">
                  <c:v>0.92</c:v>
                </c:pt>
                <c:pt idx="13">
                  <c:v>0.92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2AB0-B54B-8D70-5927389C5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122515456"/>
        <c:axId val="122516992"/>
      </c:barChart>
      <c:catAx>
        <c:axId val="122515456"/>
        <c:scaling>
          <c:orientation val="minMax"/>
        </c:scaling>
        <c:delete val="0"/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out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2516992"/>
        <c:crossesAt val="0"/>
        <c:auto val="1"/>
        <c:lblAlgn val="ctr"/>
        <c:lblOffset val="100"/>
        <c:noMultiLvlLbl val="0"/>
      </c:catAx>
      <c:valAx>
        <c:axId val="12251699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51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621687508326621"/>
          <c:y val="9.9957961127942835E-2"/>
          <c:w val="0.75160548631549817"/>
          <c:h val="0.833051403725782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0A45-F047-A378-8CA22B01B58B}"/>
              </c:ext>
            </c:extLst>
          </c:dPt>
          <c:dPt>
            <c:idx val="1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A45-F047-A378-8CA22B01B58B}"/>
              </c:ext>
            </c:extLst>
          </c:dPt>
          <c:dPt>
            <c:idx val="2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0A45-F047-A378-8CA22B01B58B}"/>
              </c:ext>
            </c:extLst>
          </c:dPt>
          <c:dPt>
            <c:idx val="3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A45-F047-A378-8CA22B01B58B}"/>
              </c:ext>
            </c:extLst>
          </c:dPt>
          <c:dPt>
            <c:idx val="4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0A45-F047-A378-8CA22B01B58B}"/>
              </c:ext>
            </c:extLst>
          </c:dPt>
          <c:dPt>
            <c:idx val="5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A45-F047-A378-8CA22B01B58B}"/>
              </c:ext>
            </c:extLst>
          </c:dPt>
          <c:dPt>
            <c:idx val="6"/>
            <c:invertIfNegative val="0"/>
            <c:bubble3D val="0"/>
            <c:spPr>
              <a:solidFill>
                <a:srgbClr val="9FE0F5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softEdge rad="0"/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2945-4E7B-AC69-09EF2E6BC03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A45-F047-A378-8CA22B01B58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A45-F047-A378-8CA22B01B58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A45-F047-A378-8CA22B01B58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45-F047-A378-8CA22B01B58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45-F047-A378-8CA22B01B58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(10)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45-F047-A378-8CA22B01B58B}"/>
                </c:ext>
              </c:extLst>
            </c:dLbl>
            <c:dLbl>
              <c:idx val="6"/>
              <c:layout>
                <c:manualLayout>
                  <c:x val="0"/>
                  <c:y val="2.4016809497343305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baseline="0" dirty="0" smtClean="0"/>
                      <a:t>(4 из 5-ти)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945-4E7B-AC69-09EF2E6BC0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Кондрашов В.И.</c:v>
                </c:pt>
                <c:pt idx="1">
                  <c:v>Белов А.С.</c:v>
                </c:pt>
                <c:pt idx="2">
                  <c:v>Крывовязый И.В.</c:v>
                </c:pt>
                <c:pt idx="3">
                  <c:v>Сумароков П.И.</c:v>
                </c:pt>
                <c:pt idx="4">
                  <c:v>Шпаков В.Ю.</c:v>
                </c:pt>
                <c:pt idx="5">
                  <c:v>Чекотова Н.А.</c:v>
                </c:pt>
                <c:pt idx="6">
                  <c:v>Красноштанов А.Н.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0.62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  <c:pt idx="4">
                  <c:v>0.7</c:v>
                </c:pt>
                <c:pt idx="5">
                  <c:v>0.77</c:v>
                </c:pt>
                <c:pt idx="6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A45-F047-A378-8CA22B01B5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33875840"/>
        <c:axId val="33877376"/>
      </c:barChart>
      <c:catAx>
        <c:axId val="33875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877376"/>
        <c:crosses val="autoZero"/>
        <c:auto val="1"/>
        <c:lblAlgn val="ctr"/>
        <c:lblOffset val="100"/>
        <c:noMultiLvlLbl val="0"/>
      </c:catAx>
      <c:valAx>
        <c:axId val="338773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7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Всего заседаний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29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3534066249398913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3972911932551872"/>
          <c:y val="8.403708025146929E-2"/>
          <c:w val="0.52711150078882818"/>
          <c:h val="0.825033687526975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A0-0E4E-9922-35A2365D11FE}"/>
              </c:ext>
            </c:extLst>
          </c:dPt>
          <c:dPt>
            <c:idx val="1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A0-0E4E-9922-35A2365D11FE}"/>
              </c:ext>
            </c:extLst>
          </c:dPt>
          <c:dPt>
            <c:idx val="2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A0-0E4E-9922-35A2365D11FE}"/>
              </c:ext>
            </c:extLst>
          </c:dPt>
          <c:dPt>
            <c:idx val="3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C53-408B-8603-C4FB8DDBEE13}"/>
              </c:ext>
            </c:extLst>
          </c:dPt>
          <c:dPt>
            <c:idx val="4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1C53-408B-8603-C4FB8DDBEE13}"/>
              </c:ext>
            </c:extLst>
          </c:dPt>
          <c:dPt>
            <c:idx val="5"/>
            <c:invertIfNegative val="0"/>
            <c:bubble3D val="0"/>
            <c:spPr>
              <a:solidFill>
                <a:srgbClr val="7CB5E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C53-408B-8603-C4FB8DDBEE13}"/>
              </c:ext>
            </c:extLst>
          </c:dPt>
          <c:dPt>
            <c:idx val="6"/>
            <c:invertIfNegative val="0"/>
            <c:bubble3D val="0"/>
            <c:spPr>
              <a:solidFill>
                <a:srgbClr val="7CB5E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1C53-408B-8603-C4FB8DDBEE13}"/>
              </c:ext>
            </c:extLst>
          </c:dPt>
          <c:dPt>
            <c:idx val="7"/>
            <c:invertIfNegative val="0"/>
            <c:bubble3D val="0"/>
            <c:spPr>
              <a:solidFill>
                <a:srgbClr val="7CB5E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A0-0E4E-9922-35A2365D11FE}"/>
              </c:ext>
            </c:extLst>
          </c:dPt>
          <c:dPt>
            <c:idx val="8"/>
            <c:invertIfNegative val="0"/>
            <c:bubble3D val="0"/>
            <c:spPr>
              <a:solidFill>
                <a:srgbClr val="7CB5E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A0-0E4E-9922-35A2365D11FE}"/>
              </c:ext>
            </c:extLst>
          </c:dPt>
          <c:dPt>
            <c:idx val="9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A0-0E4E-9922-35A2365D11FE}"/>
              </c:ext>
            </c:extLst>
          </c:dPt>
          <c:dPt>
            <c:idx val="10"/>
            <c:invertIfNegative val="0"/>
            <c:bubble3D val="0"/>
            <c:spPr>
              <a:solidFill>
                <a:srgbClr val="9FE0F5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1C53-408B-8603-C4FB8DDBEE1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(12)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AA0-0E4E-9922-35A2365D11F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(14)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AA0-0E4E-9922-35A2365D11F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(16)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A0-0E4E-9922-35A2365D11F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(21)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C53-408B-8603-C4FB8DDBEE1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(21)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C53-408B-8603-C4FB8DDBEE13}"/>
                </c:ext>
              </c:extLst>
            </c:dLbl>
            <c:dLbl>
              <c:idx val="5"/>
              <c:layout/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(9 из 10)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D-1C53-408B-8603-C4FB8DDBEE1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(26)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C53-408B-8603-C4FB8DDBEE13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(27)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A0-0E4E-9922-35A2365D11FE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(27)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A0-0E4E-9922-35A2365D11F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(29)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A0-0E4E-9922-35A2365D11FE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(29)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C53-408B-8603-C4FB8DDBEE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Романов А.В. (Выбыл с 22.12.21)</c:v>
                </c:pt>
                <c:pt idx="1">
                  <c:v>Ведерников А.В. *</c:v>
                </c:pt>
                <c:pt idx="2">
                  <c:v>Обухов А.В.</c:v>
                </c:pt>
                <c:pt idx="3">
                  <c:v>Андреев А.А.</c:v>
                </c:pt>
                <c:pt idx="4">
                  <c:v>Побойкин В.Л.(Выбыл с 22.12.21)</c:v>
                </c:pt>
                <c:pt idx="5">
                  <c:v>Качин А.Н. (с октября 2021)</c:v>
                </c:pt>
                <c:pt idx="6">
                  <c:v>Тереньев А.Н.</c:v>
                </c:pt>
                <c:pt idx="7">
                  <c:v>Некипелов Д.Б.</c:v>
                </c:pt>
                <c:pt idx="8">
                  <c:v>Аблов А.А.</c:v>
                </c:pt>
                <c:pt idx="9">
                  <c:v>Маслов А.С.</c:v>
                </c:pt>
                <c:pt idx="10">
                  <c:v>Перетолчин.В.В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0.43</c:v>
                </c:pt>
                <c:pt idx="1">
                  <c:v>0.48</c:v>
                </c:pt>
                <c:pt idx="2">
                  <c:v>0.55000000000000004</c:v>
                </c:pt>
                <c:pt idx="3">
                  <c:v>0.75</c:v>
                </c:pt>
                <c:pt idx="4">
                  <c:v>0.75</c:v>
                </c:pt>
                <c:pt idx="5">
                  <c:v>0.9</c:v>
                </c:pt>
                <c:pt idx="6">
                  <c:v>0.9</c:v>
                </c:pt>
                <c:pt idx="7">
                  <c:v>0.93</c:v>
                </c:pt>
                <c:pt idx="8">
                  <c:v>0.93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AA0-0E4E-9922-35A2365D1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14"/>
        <c:axId val="32121216"/>
        <c:axId val="32122752"/>
      </c:barChart>
      <c:catAx>
        <c:axId val="3212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8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122752"/>
        <c:crosses val="autoZero"/>
        <c:auto val="1"/>
        <c:lblAlgn val="l"/>
        <c:lblOffset val="1000"/>
        <c:noMultiLvlLbl val="0"/>
      </c:catAx>
      <c:valAx>
        <c:axId val="32122752"/>
        <c:scaling>
          <c:orientation val="minMax"/>
          <c:max val="1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2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22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8857660262530452"/>
          <c:y val="0.13663256169452756"/>
          <c:w val="0.48492094213751591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12-DD47-95CF-F43C6F9233C6}"/>
              </c:ext>
            </c:extLst>
          </c:dPt>
          <c:dPt>
            <c:idx val="1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C12-DD47-95CF-F43C6F9233C6}"/>
              </c:ext>
            </c:extLst>
          </c:dPt>
          <c:dPt>
            <c:idx val="2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7AA-49B0-BD5B-44794876C9C6}"/>
              </c:ext>
            </c:extLst>
          </c:dPt>
          <c:dPt>
            <c:idx val="3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94F-4BAB-BBAC-B1AA1760580B}"/>
              </c:ext>
            </c:extLst>
          </c:dPt>
          <c:dPt>
            <c:idx val="4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94F-4BAB-BBAC-B1AA1760580B}"/>
              </c:ext>
            </c:extLst>
          </c:dPt>
          <c:dPt>
            <c:idx val="5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94F-4BAB-BBAC-B1AA1760580B}"/>
              </c:ext>
            </c:extLst>
          </c:dPt>
          <c:dPt>
            <c:idx val="6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12-DD47-95CF-F43C6F9233C6}"/>
              </c:ext>
            </c:extLst>
          </c:dPt>
          <c:dPt>
            <c:idx val="7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C12-DD47-95CF-F43C6F9233C6}"/>
              </c:ext>
            </c:extLst>
          </c:dPt>
          <c:dPt>
            <c:idx val="8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12-DD47-95CF-F43C6F9233C6}"/>
              </c:ext>
            </c:extLst>
          </c:dPt>
          <c:dPt>
            <c:idx val="9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94F-4BAB-BBAC-B1AA1760580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12-DD47-95CF-F43C6F9233C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12-DD47-95CF-F43C6F9233C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 (5</a:t>
                    </a:r>
                    <a:r>
                      <a:rPr lang="ru-RU" baseline="0" dirty="0" smtClean="0"/>
                      <a:t> из 9</a:t>
                    </a:r>
                    <a:r>
                      <a:rPr lang="ru-RU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AA-49B0-BD5B-44794876C9C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94F-4BAB-BBAC-B1AA1760580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94F-4BAB-BBAC-B1AA1760580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94F-4BAB-BBAC-B1AA1760580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12-DD47-95CF-F43C6F9233C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baseline="0" dirty="0" smtClean="0"/>
                      <a:t>(21)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12-DD47-95CF-F43C6F9233C6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(21)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12-DD47-95CF-F43C6F9233C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 (22)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94F-4BAB-BBAC-B1AA176058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Сумароков П. И.</c:v>
                </c:pt>
                <c:pt idx="1">
                  <c:v>Курбайлов М.М. (Выбыл с 22.12.21)</c:v>
                </c:pt>
                <c:pt idx="2">
                  <c:v>Красноштанов А.Н.(С 10.21. по 22.12.21)</c:v>
                </c:pt>
                <c:pt idx="3">
                  <c:v>Кудрявцева Г.Ф.</c:v>
                </c:pt>
                <c:pt idx="4">
                  <c:v>Белов А.С.</c:v>
                </c:pt>
                <c:pt idx="5">
                  <c:v>Шпаков В. Ю.</c:v>
                </c:pt>
                <c:pt idx="6">
                  <c:v>Бакуров Е. В.</c:v>
                </c:pt>
                <c:pt idx="7">
                  <c:v>Сарсенбаев Е. С.</c:v>
                </c:pt>
                <c:pt idx="8">
                  <c:v>Любенков Г. А.</c:v>
                </c:pt>
                <c:pt idx="9">
                  <c:v>Дикусарова Н.И.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0.32</c:v>
                </c:pt>
                <c:pt idx="1">
                  <c:v>0.36</c:v>
                </c:pt>
                <c:pt idx="2">
                  <c:v>0.56000000000000005</c:v>
                </c:pt>
                <c:pt idx="3">
                  <c:v>0.64</c:v>
                </c:pt>
                <c:pt idx="4">
                  <c:v>0.68</c:v>
                </c:pt>
                <c:pt idx="5">
                  <c:v>0.73</c:v>
                </c:pt>
                <c:pt idx="6">
                  <c:v>0.82</c:v>
                </c:pt>
                <c:pt idx="7">
                  <c:v>0.96</c:v>
                </c:pt>
                <c:pt idx="8">
                  <c:v>0.96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12-DD47-95CF-F43C6F923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43515264"/>
        <c:axId val="43127936"/>
      </c:barChart>
      <c:catAx>
        <c:axId val="43515264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27936"/>
        <c:crosses val="autoZero"/>
        <c:auto val="1"/>
        <c:lblAlgn val="ctr"/>
        <c:lblOffset val="100"/>
        <c:tickLblSkip val="1"/>
        <c:noMultiLvlLbl val="0"/>
      </c:catAx>
      <c:valAx>
        <c:axId val="431279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1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Всего заседаний </a:t>
            </a:r>
            <a:r>
              <a:rPr lang="ru-RU" dirty="0" smtClean="0">
                <a:solidFill>
                  <a:srgbClr val="002060"/>
                </a:solidFill>
              </a:rPr>
              <a:t>25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64811851508877"/>
          <c:y val="0.12334506716072256"/>
          <c:w val="0.72939900579253869"/>
          <c:h val="0.80883981124061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1E4-1B46-A9C5-36DEA8BDBB1A}"/>
              </c:ext>
            </c:extLst>
          </c:dPt>
          <c:dPt>
            <c:idx val="1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9DD-4D13-BE34-1440617D4CF4}"/>
              </c:ext>
            </c:extLst>
          </c:dPt>
          <c:dPt>
            <c:idx val="2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9DD-4D13-BE34-1440617D4CF4}"/>
              </c:ext>
            </c:extLst>
          </c:dPt>
          <c:dPt>
            <c:idx val="3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1E4-1B46-A9C5-36DEA8BDBB1A}"/>
              </c:ext>
            </c:extLst>
          </c:dPt>
          <c:dPt>
            <c:idx val="4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1E4-1B46-A9C5-36DEA8BDBB1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E4-1B46-A9C5-36DEA8BDBB1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(23)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DD-4D13-BE34-1440617D4CF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(24)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DD-4D13-BE34-1440617D4CF4}"/>
                </c:ext>
              </c:extLst>
            </c:dLbl>
            <c:dLbl>
              <c:idx val="3"/>
              <c:layout>
                <c:manualLayout>
                  <c:x val="-1.8334115848516559E-16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 (25)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E4-1B46-A9C5-36DEA8BDBB1A}"/>
                </c:ext>
              </c:extLst>
            </c:dLbl>
            <c:dLbl>
              <c:idx val="4"/>
              <c:layout>
                <c:manualLayout>
                  <c:x val="0"/>
                  <c:y val="-5.882352941176497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(25)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E4-1B46-A9C5-36DEA8BDB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Крывовязый И.B.</c:v>
                </c:pt>
                <c:pt idx="1">
                  <c:v>Бренюк С. А.</c:v>
                </c:pt>
                <c:pt idx="2">
                  <c:v>Гаськов А.Ю.</c:v>
                </c:pt>
                <c:pt idx="3">
                  <c:v>Шевченко С.П.</c:v>
                </c:pt>
                <c:pt idx="4">
                  <c:v>Лобков А.В.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0.32</c:v>
                </c:pt>
                <c:pt idx="1">
                  <c:v>0.92</c:v>
                </c:pt>
                <c:pt idx="2">
                  <c:v>0.96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1E4-1B46-A9C5-36DEA8BDB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43291776"/>
        <c:axId val="43293312"/>
      </c:barChart>
      <c:catAx>
        <c:axId val="43291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293312"/>
        <c:crossesAt val="0"/>
        <c:auto val="1"/>
        <c:lblAlgn val="ctr"/>
        <c:lblOffset val="100"/>
        <c:noMultiLvlLbl val="0"/>
      </c:catAx>
      <c:valAx>
        <c:axId val="4329331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9177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Всего заседаний </a:t>
            </a:r>
            <a:r>
              <a:rPr lang="ru-RU" dirty="0" smtClean="0">
                <a:solidFill>
                  <a:srgbClr val="002060"/>
                </a:solidFill>
              </a:rPr>
              <a:t>19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690275041915415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06859451369483"/>
          <c:y val="0.10303803601395527"/>
          <c:w val="0.56782393159807576"/>
          <c:h val="0.823659570297001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F61-B744-BF3F-D630045AECF8}"/>
              </c:ext>
            </c:extLst>
          </c:dPt>
          <c:dPt>
            <c:idx val="1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3F-4D3E-B059-B68890C4FD6F}"/>
              </c:ext>
            </c:extLst>
          </c:dPt>
          <c:dPt>
            <c:idx val="2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3F-4D3E-B059-B68890C4FD6F}"/>
              </c:ext>
            </c:extLst>
          </c:dPt>
          <c:dPt>
            <c:idx val="3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F61-B744-BF3F-D630045AECF8}"/>
              </c:ext>
            </c:extLst>
          </c:dPt>
          <c:dPt>
            <c:idx val="4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3C-C141-948A-E19720242BDE}"/>
              </c:ext>
            </c:extLst>
          </c:dPt>
          <c:dPt>
            <c:idx val="5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63C-C141-948A-E19720242BD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61-B744-BF3F-D630045AECF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3F-4D3E-B059-B68890C4FD6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3F-4D3E-B059-B68890C4FD6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(17)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61-B744-BF3F-D630045AECF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3C-C141-948A-E19720242BD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(19)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3C-C141-948A-E19720242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Сагдеев Т.Р.</c:v>
                </c:pt>
                <c:pt idx="1">
                  <c:v>Егорова Л.И. (Выбыла 22.12.21)</c:v>
                </c:pt>
                <c:pt idx="2">
                  <c:v>Алдаров К.Р.</c:v>
                </c:pt>
                <c:pt idx="3">
                  <c:v>Безродных О.В.</c:v>
                </c:pt>
                <c:pt idx="4">
                  <c:v>Тютрин Д.Г. </c:v>
                </c:pt>
                <c:pt idx="5">
                  <c:v>Синцова И.А.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0.42</c:v>
                </c:pt>
                <c:pt idx="1">
                  <c:v>0.53</c:v>
                </c:pt>
                <c:pt idx="2">
                  <c:v>0.53</c:v>
                </c:pt>
                <c:pt idx="3">
                  <c:v>0.9</c:v>
                </c:pt>
                <c:pt idx="4">
                  <c:v>0.95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63C-C141-948A-E19720242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46099072"/>
        <c:axId val="46118400"/>
      </c:barChart>
      <c:catAx>
        <c:axId val="4609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118400"/>
        <c:crosses val="autoZero"/>
        <c:auto val="1"/>
        <c:lblAlgn val="ctr"/>
        <c:lblOffset val="100"/>
        <c:noMultiLvlLbl val="0"/>
      </c:catAx>
      <c:valAx>
        <c:axId val="461184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09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48847116327477"/>
          <c:y val="9.3705453204568676E-2"/>
          <c:w val="0.80032356785031078"/>
          <c:h val="0.82365957029700199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104153088"/>
        <c:axId val="104154624"/>
      </c:barChart>
      <c:catAx>
        <c:axId val="104153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4154624"/>
        <c:crosses val="autoZero"/>
        <c:auto val="1"/>
        <c:lblAlgn val="ctr"/>
        <c:lblOffset val="100"/>
        <c:noMultiLvlLbl val="0"/>
      </c:catAx>
      <c:valAx>
        <c:axId val="104154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15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Всего заседаний 16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64815785779794"/>
          <c:y val="0.10852521226095846"/>
          <c:w val="0.66349799089351147"/>
          <c:h val="0.80883981124061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7426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5B-294F-84E2-539EA3A79958}"/>
              </c:ext>
            </c:extLst>
          </c:dPt>
          <c:dPt>
            <c:idx val="1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55B-294F-84E2-539EA3A79958}"/>
              </c:ext>
            </c:extLst>
          </c:dPt>
          <c:dPt>
            <c:idx val="2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055B-294F-84E2-539EA3A79958}"/>
              </c:ext>
            </c:extLst>
          </c:dPt>
          <c:dPt>
            <c:idx val="3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5B-294F-84E2-539EA3A79958}"/>
              </c:ext>
            </c:extLst>
          </c:dPt>
          <c:dPt>
            <c:idx val="4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5B-294F-84E2-539EA3A79958}"/>
              </c:ext>
            </c:extLst>
          </c:dPt>
          <c:dPt>
            <c:idx val="5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55B-294F-84E2-539EA3A79958}"/>
              </c:ext>
            </c:extLst>
          </c:dPt>
          <c:dPt>
            <c:idx val="6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055B-294F-84E2-539EA3A7995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5B-294F-84E2-539EA3A7995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5B-294F-84E2-539EA3A7995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5B-294F-84E2-539EA3A7995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B-294F-84E2-539EA3A7995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5B-294F-84E2-539EA3A79958}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1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 (</a:t>
                    </a:r>
                    <a:r>
                      <a:rPr lang="en-US" sz="18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16)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5B-294F-84E2-539EA3A79958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5B-294F-84E2-539EA3A79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Кондрашов В.И.</c:v>
                </c:pt>
                <c:pt idx="1">
                  <c:v>Чекотова Н.А.</c:v>
                </c:pt>
                <c:pt idx="2">
                  <c:v>Вепрев А. А.</c:v>
                </c:pt>
                <c:pt idx="3">
                  <c:v>Труфанов Н.С.</c:v>
                </c:pt>
                <c:pt idx="4">
                  <c:v>Носенко О.Н.</c:v>
                </c:pt>
                <c:pt idx="5">
                  <c:v>Шершнев Д.П.</c:v>
                </c:pt>
                <c:pt idx="6">
                  <c:v>Хайдуков В. В.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0.13</c:v>
                </c:pt>
                <c:pt idx="1">
                  <c:v>0.5</c:v>
                </c:pt>
                <c:pt idx="2">
                  <c:v>0.81</c:v>
                </c:pt>
                <c:pt idx="3">
                  <c:v>0.88</c:v>
                </c:pt>
                <c:pt idx="4">
                  <c:v>0.94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55B-294F-84E2-539EA3A79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106216064"/>
        <c:axId val="106217856"/>
      </c:barChart>
      <c:catAx>
        <c:axId val="106216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6217856"/>
        <c:crossesAt val="0"/>
        <c:auto val="1"/>
        <c:lblAlgn val="ctr"/>
        <c:lblOffset val="100"/>
        <c:noMultiLvlLbl val="0"/>
      </c:catAx>
      <c:valAx>
        <c:axId val="106217856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21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000" b="0" dirty="0">
                <a:solidFill>
                  <a:srgbClr val="002060"/>
                </a:solidFill>
              </a:rPr>
              <a:t>Всего заседаний </a:t>
            </a:r>
            <a:r>
              <a:rPr lang="ru-RU" sz="2000" b="0" dirty="0" smtClean="0">
                <a:solidFill>
                  <a:srgbClr val="002060"/>
                </a:solidFill>
              </a:rPr>
              <a:t>13</a:t>
            </a:r>
            <a:endParaRPr lang="ru-RU" sz="2000" b="0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5724174086928884"/>
          <c:y val="0.10016977684140174"/>
          <c:w val="0.49934657753771267"/>
          <c:h val="0.813830121101303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заседаний 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9C2-0B45-B6C1-D75A01098E4A}"/>
              </c:ext>
            </c:extLst>
          </c:dPt>
          <c:dPt>
            <c:idx val="1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C7-406B-84B5-E428AE15CD6A}"/>
              </c:ext>
            </c:extLst>
          </c:dPt>
          <c:dPt>
            <c:idx val="2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3C7-406B-84B5-E428AE15CD6A}"/>
              </c:ext>
            </c:extLst>
          </c:dPt>
          <c:dPt>
            <c:idx val="3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C2-0B45-B6C1-D75A01098E4A}"/>
              </c:ext>
            </c:extLst>
          </c:dPt>
          <c:dPt>
            <c:idx val="4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9C2-0B45-B6C1-D75A01098E4A}"/>
              </c:ext>
            </c:extLst>
          </c:dPt>
          <c:dLbls>
            <c:dLbl>
              <c:idx val="0"/>
              <c:layout>
                <c:manualLayout>
                  <c:x val="-2.5441757556678708E-3"/>
                  <c:y val="6.097754201928810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(3)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C2-0B45-B6C1-D75A01098E4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C7-406B-84B5-E428AE15CD6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C7-406B-84B5-E428AE15CD6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C2-0B45-B6C1-D75A01098E4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(13)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C2-0B45-B6C1-D75A01098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Сумароков И.А.</c:v>
                </c:pt>
                <c:pt idx="1">
                  <c:v>Петрук С.М.</c:v>
                </c:pt>
                <c:pt idx="2">
                  <c:v>Попов О.Н.</c:v>
                </c:pt>
                <c:pt idx="3">
                  <c:v>Франтенко С. С.</c:v>
                </c:pt>
                <c:pt idx="4">
                  <c:v>Габов Р.Ф.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0.23</c:v>
                </c:pt>
                <c:pt idx="1">
                  <c:v>0.85</c:v>
                </c:pt>
                <c:pt idx="2">
                  <c:v>0.92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9C2-0B45-B6C1-D75A01098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115670400"/>
        <c:axId val="116855936"/>
      </c:barChart>
      <c:catAx>
        <c:axId val="11567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6855936"/>
        <c:crosses val="autoZero"/>
        <c:auto val="1"/>
        <c:lblAlgn val="ctr"/>
        <c:lblOffset val="100"/>
        <c:noMultiLvlLbl val="0"/>
      </c:catAx>
      <c:valAx>
        <c:axId val="1168559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67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6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817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0477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86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8985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427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0550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6658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576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6389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12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5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7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194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661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2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  <p:sldLayoutId id="2147484765" r:id="rId12"/>
    <p:sldLayoutId id="2147484766" r:id="rId13"/>
    <p:sldLayoutId id="2147484767" r:id="rId14"/>
    <p:sldLayoutId id="2147484768" r:id="rId15"/>
    <p:sldLayoutId id="214748476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0" Type="http://schemas.openxmlformats.org/officeDocument/2006/relationships/image" Target="../media/image4.emf"/><Relationship Id="rId4" Type="http://schemas.openxmlformats.org/officeDocument/2006/relationships/oleObject" Target="../embeddings/oleObject1.bin"/><Relationship Id="rId9" Type="http://schemas.openxmlformats.org/officeDocument/2006/relationships/package" Target="../embeddings/Microsoft_Excel_Worksheet3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0AA7F8-89E6-9F41-A0A1-B121A1523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50" y="1739516"/>
            <a:ext cx="8626148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cs typeface="Al Bayan Plain" pitchFamily="2" charset="-78"/>
              </a:rPr>
              <a:t/>
            </a:r>
            <a:br>
              <a:rPr lang="ru-RU" sz="4000" dirty="0">
                <a:solidFill>
                  <a:schemeClr val="tx1"/>
                </a:solidFill>
                <a:cs typeface="Al Bayan Plain" pitchFamily="2" charset="-78"/>
              </a:rPr>
            </a:br>
            <a:r>
              <a:rPr lang="ru-RU" sz="4000" dirty="0">
                <a:solidFill>
                  <a:schemeClr val="tx1"/>
                </a:solidFill>
                <a:cs typeface="Al Bayan Plain" pitchFamily="2" charset="-78"/>
              </a:rPr>
              <a:t/>
            </a:r>
            <a:br>
              <a:rPr lang="ru-RU" sz="4000" dirty="0">
                <a:solidFill>
                  <a:schemeClr val="tx1"/>
                </a:solidFill>
                <a:cs typeface="Al Bayan Plain" pitchFamily="2" charset="-78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«Информация о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работе депутатов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Законодательного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Собрания Иркутской области третьего созыва»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/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с 01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.01.2021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 по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 31.12.2021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cs typeface="Al Bayan Pla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473" y="5461462"/>
            <a:ext cx="7390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57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-я сессия Законодательного Собрания Иркутской области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22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июня 202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b="1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0" name="Picture 6" descr="https://yt3.ggpht.com/a/AATXAJyWRU639D80aYBbX2kXz4CTOmerLwDCOnF29O3r=s900-c-k-c0xffffffff-no-rj-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2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8C81CB-E308-5B4E-82BC-2BC9B48C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9575"/>
            <a:ext cx="9525000" cy="16956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Комитет по законодательству о государственном строительстве области и местном самоуправлении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44AD3E5D-0902-574E-BC97-26644813D0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4067257"/>
              </p:ext>
            </p:extLst>
          </p:nvPr>
        </p:nvGraphicFramePr>
        <p:xfrm>
          <a:off x="228600" y="1478280"/>
          <a:ext cx="11153603" cy="529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4B11EC8-407C-8C4F-8C50-F9BC5C6E2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160" y="1"/>
            <a:ext cx="1767840" cy="17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2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99E7F-4FD6-9848-ABD9-346E4AAE1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3" y="227215"/>
            <a:ext cx="920649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бюджету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ценообразованию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финансово-экономическому и налоговому законодательству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9BA21676-FA21-D449-85B7-E2D1EB93C7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6455718"/>
              </p:ext>
            </p:extLst>
          </p:nvPr>
        </p:nvGraphicFramePr>
        <p:xfrm>
          <a:off x="-80387" y="1945914"/>
          <a:ext cx="13051878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F86282A1-2761-8C4B-805B-F5C41E29B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623A02-B8C3-BD42-92D4-A13D9AB3C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здравоохранению и социальной защите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4107587B-5D7B-F747-9EBE-1BE0051DD4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763454"/>
              </p:ext>
            </p:extLst>
          </p:nvPr>
        </p:nvGraphicFramePr>
        <p:xfrm>
          <a:off x="335280" y="1930400"/>
          <a:ext cx="10170159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31EFB911-D28B-5F42-B15A-ACA53B667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161108-0F36-D043-A059-7DF8375BC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социально-культурному законодательству 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7252A5C1-0F81-AB48-BE5C-E134C05F59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263538"/>
              </p:ext>
            </p:extLst>
          </p:nvPr>
        </p:nvGraphicFramePr>
        <p:xfrm>
          <a:off x="243840" y="2119371"/>
          <a:ext cx="12892035" cy="408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0FC0AB97-11B8-F249-85AC-34823E5C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8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B84457-3C34-434D-82BD-8B6E24CB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Комитет по собственности и экономической политике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88C6C33-34F8-044F-AD65-F2D110258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306319"/>
              </p:ext>
            </p:extLst>
          </p:nvPr>
        </p:nvGraphicFramePr>
        <p:xfrm>
          <a:off x="210065" y="1930400"/>
          <a:ext cx="10070008" cy="31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B329F22B-7F5A-7646-B892-E02E380224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967851"/>
              </p:ext>
            </p:extLst>
          </p:nvPr>
        </p:nvGraphicFramePr>
        <p:xfrm>
          <a:off x="210065" y="2068483"/>
          <a:ext cx="11693014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171F7D3A-2D9F-7C49-B1B2-F2D04B95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6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466CE6-9772-5948-AB53-FA47ACBD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законодательству о природопользовании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экологии и сельском хозяйстве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6C9D3B47-0C79-4142-9B79-56260C23D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231595"/>
              </p:ext>
            </p:extLst>
          </p:nvPr>
        </p:nvGraphicFramePr>
        <p:xfrm>
          <a:off x="267852" y="2207623"/>
          <a:ext cx="9983587" cy="416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6A28FB01-270E-2845-8740-CEEC4DBFC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2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095721-5B51-C943-99C4-767B429E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2" y="185942"/>
            <a:ext cx="9884780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Комиссия по Регламенту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депутатской этике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информационной политике и связям с общественными объединениями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914090DC-C46F-7E44-B74D-2800A38AF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5275684"/>
              </p:ext>
            </p:extLst>
          </p:nvPr>
        </p:nvGraphicFramePr>
        <p:xfrm>
          <a:off x="208344" y="1506742"/>
          <a:ext cx="12678173" cy="511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C59D0269-ACB5-9E46-B505-35481F0E2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7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96F49C-ADCF-454A-9711-F2560A8C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21" y="460305"/>
            <a:ext cx="9577517" cy="70873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Комиссия по контрольной деятельности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9270F77-5421-444A-B963-A816507D8A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0191159"/>
              </p:ext>
            </p:extLst>
          </p:nvPr>
        </p:nvGraphicFramePr>
        <p:xfrm>
          <a:off x="-1807254" y="1645922"/>
          <a:ext cx="13883507" cy="531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FE692252-BF44-9D4E-A5F4-398BD1582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386C59-065C-80C4-0CC9-4991A568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ЗАКОНОДАТЕЛЬНЫЕ ИНИЦИАТИВЫ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FED8CF2-F022-9180-D352-0A62FA5C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13284"/>
            <a:ext cx="9156779" cy="42181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Депутаты Законодательного Собрания в 202</a:t>
            </a:r>
            <a:r>
              <a:rPr lang="en-US" sz="2400" b="1" dirty="0">
                <a:solidFill>
                  <a:srgbClr val="002060"/>
                </a:solidFill>
              </a:rPr>
              <a:t>1</a:t>
            </a:r>
            <a:r>
              <a:rPr lang="ru-RU" sz="2400" b="1" dirty="0">
                <a:solidFill>
                  <a:srgbClr val="002060"/>
                </a:solidFill>
              </a:rPr>
              <a:t> году внесли </a:t>
            </a:r>
            <a:r>
              <a:rPr lang="en-US" sz="2400" b="1" dirty="0">
                <a:solidFill>
                  <a:srgbClr val="002060"/>
                </a:solidFill>
              </a:rPr>
              <a:t>264</a:t>
            </a:r>
            <a:r>
              <a:rPr lang="ru-RU" sz="2400" b="1" dirty="0">
                <a:solidFill>
                  <a:srgbClr val="002060"/>
                </a:solidFill>
              </a:rPr>
              <a:t> ЗАКОНОДАТЕЛЬНЫЕ </a:t>
            </a:r>
            <a:r>
              <a:rPr lang="ru-RU" sz="2400" b="1" dirty="0" smtClean="0">
                <a:solidFill>
                  <a:srgbClr val="002060"/>
                </a:solidFill>
              </a:rPr>
              <a:t>ИНИЦИАТИВЫ (2020 – 369),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(из них 41 </a:t>
            </a:r>
            <a:r>
              <a:rPr lang="ru-RU" sz="2400" b="1" dirty="0" smtClean="0">
                <a:solidFill>
                  <a:srgbClr val="002060"/>
                </a:solidFill>
              </a:rPr>
              <a:t>законопроект (2020 - 49) из </a:t>
            </a:r>
            <a:r>
              <a:rPr lang="ru-RU" sz="2400" b="1" dirty="0">
                <a:solidFill>
                  <a:srgbClr val="002060"/>
                </a:solidFill>
              </a:rPr>
              <a:t>них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79CD343C-97CF-7476-6875-9009F92A5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4370"/>
              </p:ext>
            </p:extLst>
          </p:nvPr>
        </p:nvGraphicFramePr>
        <p:xfrm>
          <a:off x="1244415" y="3359523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4116727058"/>
                    </a:ext>
                  </a:extLst>
                </a:gridCol>
              </a:tblGrid>
              <a:tr h="3882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30- приняты окончательно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96872"/>
                  </a:ext>
                </a:extLst>
              </a:tr>
            </a:tbl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69515926-49BE-66DD-E322-1D1F84C1D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53207"/>
              </p:ext>
            </p:extLst>
          </p:nvPr>
        </p:nvGraphicFramePr>
        <p:xfrm>
          <a:off x="1244415" y="3884115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909012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приняты в 1 чтении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953840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2EF868A4-FD56-DC02-6296-BE7B56797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19599"/>
              </p:ext>
            </p:extLst>
          </p:nvPr>
        </p:nvGraphicFramePr>
        <p:xfrm>
          <a:off x="1244415" y="4404462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806248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9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не рассматривались на сессиях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0326314"/>
                  </a:ext>
                </a:extLst>
              </a:tr>
            </a:tbl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56CE6F9C-D304-7155-CCD9-9606BEFF1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01812"/>
              </p:ext>
            </p:extLst>
          </p:nvPr>
        </p:nvGraphicFramePr>
        <p:xfrm>
          <a:off x="1244415" y="4888252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4135048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принято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223 поправки (2020 – 320)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4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6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653123-BEC1-1244-9573-B445678B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03" y="45284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Лидеры по количеству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индивидуально внесенных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законопроектов: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D00065B5-80F6-5947-8072-1C9BD71F4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773770"/>
              </p:ext>
            </p:extLst>
          </p:nvPr>
        </p:nvGraphicFramePr>
        <p:xfrm>
          <a:off x="350934" y="2207623"/>
          <a:ext cx="9994848" cy="338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703">
                  <a:extLst>
                    <a:ext uri="{9D8B030D-6E8A-4147-A177-3AD203B41FA5}">
                      <a16:colId xmlns:a16="http://schemas.microsoft.com/office/drawing/2014/main" xmlns="" val="1263053370"/>
                    </a:ext>
                  </a:extLst>
                </a:gridCol>
                <a:gridCol w="5171145">
                  <a:extLst>
                    <a:ext uri="{9D8B030D-6E8A-4147-A177-3AD203B41FA5}">
                      <a16:colId xmlns:a16="http://schemas.microsoft.com/office/drawing/2014/main" xmlns="" val="3404857921"/>
                    </a:ext>
                  </a:extLst>
                </a:gridCol>
              </a:tblGrid>
              <a:tr h="5574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Гаськов</a:t>
                      </a: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</a:t>
                      </a:r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Ю</a:t>
                      </a:r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70299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Труфанов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Н.С.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5832479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Кудрявцева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Г.Ф.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1078282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0205822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Дикусарова</a:t>
                      </a:r>
                      <a:r>
                        <a:rPr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Н.И.</a:t>
                      </a:r>
                      <a:endParaRPr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7288800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Белов А.С.</a:t>
                      </a:r>
                      <a:endParaRPr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71418"/>
                  </a:ext>
                </a:extLst>
              </a:tr>
            </a:tbl>
          </a:graphicData>
        </a:graphic>
      </p:graphicFrame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BCAEF779-48F8-BB46-9553-14436517F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3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0544DA-D85F-CF4A-BF12-B1137753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Всего за отчетный период: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457635-09F5-E743-9D4B-83EAA9B7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04" y="1417363"/>
            <a:ext cx="8536598" cy="363695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Состоялось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сессий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Законодательного Собрания Иркутской области третьего созыва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Рассмотрено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вопроса 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Принято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442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постановления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Проведено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151 заседание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постоянных комитетов и комиссий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Принято в окончательном чтении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153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закона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Проведено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правительственных 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депутатских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часа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Поддержано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парламентских запросов</a:t>
            </a: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0BDFE66B-C33C-7B4B-BAF9-E37B6FBE3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10550"/>
              </p:ext>
            </p:extLst>
          </p:nvPr>
        </p:nvGraphicFramePr>
        <p:xfrm>
          <a:off x="311631" y="983410"/>
          <a:ext cx="3478836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2748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Алдаров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К.Р.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Лобков А.В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Гаськов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Синцова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И.А.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Труфанов Н.С.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Дикусарова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Ведерников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Любенков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Г.А.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 Т.Р.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Чекотова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Н.А.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Безродных О.В.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Егорова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01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Франтенко С.С.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425310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324466"/>
              </p:ext>
            </p:extLst>
          </p:nvPr>
        </p:nvGraphicFramePr>
        <p:xfrm>
          <a:off x="3790467" y="983410"/>
          <a:ext cx="3478836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49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8587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Андреев А.А.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Бакуров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Е.В.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6368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Вепрев А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Габов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Р.Ф.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Кудрявцева Г.Ф.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Носенко О.Н.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Сарсенбаев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Е.С.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Терентьев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А.Н.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Аблов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Белов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Курбайлов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Попов О.Н.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Романов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01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Тютрин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Д.Г.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66782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5651"/>
              </p:ext>
            </p:extLst>
          </p:nvPr>
        </p:nvGraphicFramePr>
        <p:xfrm>
          <a:off x="7288072" y="983410"/>
          <a:ext cx="3478836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243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Хайдуков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В.В.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Д.П.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Шпаков В.Ю.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Бренюк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Кондрашов В.И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Красноштанов А.Н.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43366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Крывовязый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Маслов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А.С.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Некипелов 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Д.Б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 И.А.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П.И.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Шевченко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С.П.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583054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77" y="0"/>
            <a:ext cx="1406323" cy="140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1960" y="120455"/>
            <a:ext cx="9178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Групповые законодательные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18933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65592"/>
              </p:ext>
            </p:extLst>
          </p:nvPr>
        </p:nvGraphicFramePr>
        <p:xfrm>
          <a:off x="446268" y="1036564"/>
          <a:ext cx="3478836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Ведерников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Носенко О.Н.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Сарсенбаев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Е.С.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Безродных О.В.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Тютрин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Д.Г.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Алдаров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К.Р.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Габов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Р.Ф.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Гаськов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А.Ю.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Егорова Л.И.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Маслов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А.С.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Хайдуков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В.В.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Андреев А.А.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Вепрев А.А.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Кудрявцева Г.Ф.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01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Любенков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Г.А.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425310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70143"/>
              </p:ext>
            </p:extLst>
          </p:nvPr>
        </p:nvGraphicFramePr>
        <p:xfrm>
          <a:off x="4365584" y="1052598"/>
          <a:ext cx="3478836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Лобков А.В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Синцова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И.А.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Д.П.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Попов О.Н.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 Т.Р.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Бренюк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С.А.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Некипелов 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Д.Б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Дикусарова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Н.И.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Шевченко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С.П.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Курбайлов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М.М.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Белов А.С.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01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Кондрашов В.И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66782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45387"/>
              </p:ext>
            </p:extLst>
          </p:nvPr>
        </p:nvGraphicFramePr>
        <p:xfrm>
          <a:off x="8203877" y="1412484"/>
          <a:ext cx="3478836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28027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С.М.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В.Л.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Труфанов Н.С.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Бакуров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Крывовязый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П.И.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Шпаков В.Ю.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Красноштанов А.Н.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Романов 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 И.А.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Терентьев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А.Н.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Франтенко С.С.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Аблов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Чекотова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017647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77" y="0"/>
            <a:ext cx="1406323" cy="140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574" y="205567"/>
            <a:ext cx="9451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Посещаемость заседаний депутатского штаба по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COVID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-19 (11 заседаний)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326621"/>
              </p:ext>
            </p:extLst>
          </p:nvPr>
        </p:nvGraphicFramePr>
        <p:xfrm>
          <a:off x="311631" y="983410"/>
          <a:ext cx="3478836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2748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Ведерников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16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Носенко О.Н.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15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Безродных О.В.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Тютрин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Д.Г.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Синцова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И.А.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Габов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Алдаров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К.Р.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Андреев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Лобков А.В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Гаськов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 Т.Р.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Хайдуков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В.В.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Дикусарова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01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Любенков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Г.А.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425310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93057"/>
              </p:ext>
            </p:extLst>
          </p:nvPr>
        </p:nvGraphicFramePr>
        <p:xfrm>
          <a:off x="3790467" y="983410"/>
          <a:ext cx="3478836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49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8587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Егорова Л.И. 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Кудрявцева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Г.Ф.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Маслов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А.С.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Труфанов Н.С.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Белов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Д.П.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Бренюк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Попов О.Н.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Романов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Сарсенбаев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Е.С.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Красноштанов А.Н.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Франтенко С.С.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Некипелов Д.Б.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01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Бакуров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Е.В.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66782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71731"/>
              </p:ext>
            </p:extLst>
          </p:nvPr>
        </p:nvGraphicFramePr>
        <p:xfrm>
          <a:off x="7288072" y="983410"/>
          <a:ext cx="3478836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243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Вепрев А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Терентьев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А.Н.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Аблов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Кондрашов В.И.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Крывовязый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422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Курбайлов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П.И.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 И.А.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Шевченко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С.П.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Шпаков В.Ю.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Чекотова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Н.А.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720843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77" y="0"/>
            <a:ext cx="1406323" cy="140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1631" y="147333"/>
            <a:ext cx="9178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Посещаемость заседаний советов МКС, ОСЗС, КСПВ, СПОМО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(всего 16 заседаний)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BBFBD4-E6DE-5848-A6D6-A5126732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69" y="258554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6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3D7070-777E-83DA-F599-0C7A40E7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2" y="392198"/>
            <a:ext cx="9598199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Депутаты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принявшие участие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работе всех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13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100%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сессий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xmlns="" id="{F54B1C92-7EC3-9482-420C-9E99333C9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584140"/>
              </p:ext>
            </p:extLst>
          </p:nvPr>
        </p:nvGraphicFramePr>
        <p:xfrm>
          <a:off x="1348353" y="5552529"/>
          <a:ext cx="81280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3320274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- 100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%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(5 из 5-ти 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сессий)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8896089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E9CD5546-A5DD-E371-FC7A-1865BC952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75315"/>
              </p:ext>
            </p:extLst>
          </p:nvPr>
        </p:nvGraphicFramePr>
        <p:xfrm>
          <a:off x="1348354" y="2172093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423098521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590789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Алдаров</a:t>
                      </a: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К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Носенко О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37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Аблов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Маслов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576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Андреев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Некипелов Д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22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Бакуров Е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646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Безродных О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106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Бренюк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 Т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811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Габов Р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Синцова И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819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Дикусарова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Франтенко 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0703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Любенков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Хайдуков 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3455025"/>
                  </a:ext>
                </a:extLst>
              </a:tr>
            </a:tbl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CBBB59F0-846D-875E-D931-DB00AA72F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32292"/>
              </p:ext>
            </p:extLst>
          </p:nvPr>
        </p:nvGraphicFramePr>
        <p:xfrm>
          <a:off x="1348354" y="175837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235868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Ведерников А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2834905"/>
                  </a:ext>
                </a:extLst>
              </a:tr>
            </a:tbl>
          </a:graphicData>
        </a:graphic>
      </p:graphicFrame>
      <p:pic>
        <p:nvPicPr>
          <p:cNvPr id="8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2CF58C6-E8A2-89BC-DADA-1D25B2F68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1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-283013" y="-706056"/>
            <a:ext cx="1278436" cy="756405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3D7070-777E-83DA-F599-0C7A40E74E39}"/>
              </a:ext>
            </a:extLst>
          </p:cNvPr>
          <p:cNvSpPr txBox="1">
            <a:spLocks/>
          </p:cNvSpPr>
          <p:nvPr/>
        </p:nvSpPr>
        <p:spPr>
          <a:xfrm>
            <a:off x="638629" y="1"/>
            <a:ext cx="8928808" cy="6966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Депутаты, отработавшие на всех сессиях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 начала до окончания каждого заседания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35D6F664-3340-DE44-AF0A-F80CEA32F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940088"/>
              </p:ext>
            </p:extLst>
          </p:nvPr>
        </p:nvGraphicFramePr>
        <p:xfrm>
          <a:off x="2761129" y="940526"/>
          <a:ext cx="534726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266">
                  <a:extLst>
                    <a:ext uri="{9D8B030D-6E8A-4147-A177-3AD203B41FA5}">
                      <a16:colId xmlns:a16="http://schemas.microsoft.com/office/drawing/2014/main" xmlns="" val="83961637"/>
                    </a:ext>
                  </a:extLst>
                </a:gridCol>
              </a:tblGrid>
              <a:tr h="1785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Алдаров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К.Р.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6502005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Андреев А.А.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144245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Безродных О.В.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622154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Бренюк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С.А.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3941393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Ведерников А.В.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961583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Габов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Р.Ф.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3839646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Дикусарова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Н.И.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945299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Качин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А.С.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Носенко О.Н.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088678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Перетолчин</a:t>
                      </a:r>
                      <a:r>
                        <a:rPr lang="ru-RU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В.В.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458626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Сагдеев Т.Р.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2862306"/>
                  </a:ext>
                </a:extLst>
              </a:tr>
              <a:tr h="3488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Синцова И.А.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425699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Хайдуков В.В.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6153554"/>
                  </a:ext>
                </a:extLst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flipV="1">
            <a:off x="8610724" y="-553656"/>
            <a:ext cx="1278436" cy="756405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4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FD2FCE-B8F6-F1B5-42AB-9D7C9FFC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7" y="609600"/>
            <a:ext cx="9310254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Депутаты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принявшие участие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в 12 (92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) и 11 (85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) сессиях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CEA1D1DA-B6DA-D7CF-EA9D-0B5B18C8D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378082"/>
              </p:ext>
            </p:extLst>
          </p:nvPr>
        </p:nvGraphicFramePr>
        <p:xfrm>
          <a:off x="586538" y="2021896"/>
          <a:ext cx="9260398" cy="408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99">
                  <a:extLst>
                    <a:ext uri="{9D8B030D-6E8A-4147-A177-3AD203B41FA5}">
                      <a16:colId xmlns:a16="http://schemas.microsoft.com/office/drawing/2014/main" xmlns="" val="488352741"/>
                    </a:ext>
                  </a:extLst>
                </a:gridCol>
                <a:gridCol w="4630199">
                  <a:extLst>
                    <a:ext uri="{9D8B030D-6E8A-4147-A177-3AD203B41FA5}">
                      <a16:colId xmlns:a16="http://schemas.microsoft.com/office/drawing/2014/main" xmlns="" val="2878417216"/>
                    </a:ext>
                  </a:extLst>
                </a:gridCol>
              </a:tblGrid>
              <a:tr h="40878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92</a:t>
                      </a:r>
                      <a:r>
                        <a:rPr lang="en-US" b="1" dirty="0"/>
                        <a:t>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85</a:t>
                      </a:r>
                      <a:r>
                        <a:rPr lang="en-US" dirty="0"/>
                        <a:t>%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169664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 Д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Шевченко 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9301131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Тютрин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Труфанов Н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08910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Терентьев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Попов О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829237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 И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434682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Сарсенбаев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Курбайлов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75165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Романов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Кудрявцева Г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350459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Егорова Л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2209475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Лобков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Вепрев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049961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Гаськов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Ю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0958809"/>
                  </a:ext>
                </a:extLst>
              </a:tr>
            </a:tbl>
          </a:graphicData>
        </a:graphic>
      </p:graphicFrame>
      <p:pic>
        <p:nvPicPr>
          <p:cNvPr id="9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9914B6C8-E1F7-BF1E-16A4-BCDF45A64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9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E23A7A-4955-8149-BBF2-F3BFAACD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171" y="697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Депутаты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принявшие участие в работе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80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%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(10)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и менее сессий: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F4EB8E-CD5F-5D40-BDA8-5DF2B148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4D9EAAB-A88F-F54A-BB22-355F43A41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3918318"/>
              </p:ext>
            </p:extLst>
          </p:nvPr>
        </p:nvGraphicFramePr>
        <p:xfrm>
          <a:off x="1292839" y="244159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4A447A17-7FFA-FC46-B364-5583F96105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7867104"/>
              </p:ext>
            </p:extLst>
          </p:nvPr>
        </p:nvGraphicFramePr>
        <p:xfrm>
          <a:off x="412378" y="1456993"/>
          <a:ext cx="10883151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35D6F664-3340-DE44-AF0A-F80CEA32F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4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33D7070-777E-83DA-F599-0C7A40E74E39}"/>
              </a:ext>
            </a:extLst>
          </p:cNvPr>
          <p:cNvSpPr txBox="1">
            <a:spLocks/>
          </p:cNvSpPr>
          <p:nvPr/>
        </p:nvSpPr>
        <p:spPr>
          <a:xfrm>
            <a:off x="341644" y="237813"/>
            <a:ext cx="9656466" cy="10589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Количество депутатов,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покинувших заседания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до их окончания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26538"/>
              </p:ext>
            </p:extLst>
          </p:nvPr>
        </p:nvGraphicFramePr>
        <p:xfrm>
          <a:off x="1507957" y="1423652"/>
          <a:ext cx="8128000" cy="522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427581368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79194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Сессия, дата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проведения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Количество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депутатов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6589922"/>
                  </a:ext>
                </a:extLst>
              </a:tr>
              <a:tr h="40524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39-я</a:t>
                      </a:r>
                      <a:r>
                        <a:rPr lang="en-US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en-US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27 января</a:t>
                      </a:r>
                      <a:endParaRPr lang="ru-RU" sz="16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521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40-я, 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 февраля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663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41-я,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 марта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726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42-я, 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21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апреля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963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43-я,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мая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3554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44-я,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июня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22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45-я,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30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июня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73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46-я,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22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сентября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970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47-я,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октября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9202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48-я,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ноября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84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49-я,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30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ноября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4244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50-я, </a:t>
                      </a:r>
                      <a:r>
                        <a:rPr lang="ru-RU" sz="16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декабря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24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51-я,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 декабря</a:t>
                      </a:r>
                      <a:endParaRPr lang="ru-RU" sz="16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9694810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9914B6C8-E1F7-BF1E-16A4-BCDF45A64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77" y="0"/>
            <a:ext cx="1406323" cy="140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8195" y="14332"/>
            <a:ext cx="10508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Количество заседаний, которые депутаты покинули до их завершения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640141"/>
              </p:ext>
            </p:extLst>
          </p:nvPr>
        </p:nvGraphicFramePr>
        <p:xfrm>
          <a:off x="194102" y="1171575"/>
          <a:ext cx="3712166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Лист" r:id="rId4" imgW="3398591" imgH="4777834" progId="Excel.Sheet.12">
                  <p:embed/>
                </p:oleObj>
              </mc:Choice>
              <mc:Fallback>
                <p:oleObj name="Лист" r:id="rId4" imgW="3398591" imgH="4777834" progId="Excel.Sheet.12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102" y="1171575"/>
                        <a:ext cx="3712166" cy="546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826231"/>
              </p:ext>
            </p:extLst>
          </p:nvPr>
        </p:nvGraphicFramePr>
        <p:xfrm>
          <a:off x="8188895" y="1406323"/>
          <a:ext cx="3464431" cy="515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Лист" r:id="rId6" imgW="3390935" imgH="4351083" progId="Excel.Sheet.12">
                  <p:embed/>
                </p:oleObj>
              </mc:Choice>
              <mc:Fallback>
                <p:oleObj name="Лист" r:id="rId6" imgW="3390935" imgH="4351083" progId="Excel.Sheet.1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88895" y="1406323"/>
                        <a:ext cx="3464431" cy="5152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144925"/>
              </p:ext>
            </p:extLst>
          </p:nvPr>
        </p:nvGraphicFramePr>
        <p:xfrm>
          <a:off x="4064000" y="1171575"/>
          <a:ext cx="3967163" cy="54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Лист" r:id="rId9" imgW="3619511" imgH="4791150" progId="Excel.Sheet.12">
                  <p:embed/>
                </p:oleObj>
              </mc:Choice>
              <mc:Fallback>
                <p:oleObj name="Лист" r:id="rId9" imgW="3619511" imgH="4791150" progId="Excel.Sheet.12">
                  <p:embed/>
                  <p:pic>
                    <p:nvPicPr>
                      <p:cNvPr id="17" name="Объект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64000" y="1171575"/>
                        <a:ext cx="3967163" cy="547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64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9DC26F-A191-9648-8BA0-6EFA75BF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72" y="209534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Информация об участии депутатов в заседаниях постоянных комитетов и постоянных комиссий Законодательного Собрания Иркутской области за 2021 год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6" descr="https://yt3.ggpht.com/a/AATXAJyWRU639D80aYBbX2kXz4CTOmerLwDCOnF29O3r=s900-c-k-c0xffffffff-no-rj-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4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{CD43B358-E6E2-1443-8643-7812C130E18D}tf10001060</Template>
  <TotalTime>3867</TotalTime>
  <Words>1480</Words>
  <Application>Microsoft Office PowerPoint</Application>
  <PresentationFormat>Произвольный</PresentationFormat>
  <Paragraphs>494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Аспект</vt:lpstr>
      <vt:lpstr>Лист</vt:lpstr>
      <vt:lpstr>  «Информация о работе депутатов Законодательного Собрания Иркутской области третьего созыва»  с 01.01.2021 по 31.12.2021</vt:lpstr>
      <vt:lpstr>Всего за отчетный период:</vt:lpstr>
      <vt:lpstr>Депутаты, принявшие участие  в работе всех 13 (100%) сессий</vt:lpstr>
      <vt:lpstr>Презентация PowerPoint</vt:lpstr>
      <vt:lpstr>Депутаты, принявшие участие  в 12 (92%) и 11 (85%) сессиях</vt:lpstr>
      <vt:lpstr>Депутаты, принявшие участие в работе 80% (10) и менее сессий:</vt:lpstr>
      <vt:lpstr>Презентация PowerPoint</vt:lpstr>
      <vt:lpstr>Презентация PowerPoint</vt:lpstr>
      <vt:lpstr>Презентация PowerPoint</vt:lpstr>
      <vt:lpstr>Комитет по законодательству о государственном строительстве области и местном самоуправлении</vt:lpstr>
      <vt:lpstr>Комитет по бюджету, ценообразованию, финансово-экономическому и налоговому законодательству</vt:lpstr>
      <vt:lpstr>Комитет по здравоохранению и социальной защите</vt:lpstr>
      <vt:lpstr>Комитет по социально-культурному законодательству </vt:lpstr>
      <vt:lpstr>Комитет по собственности и экономической политике</vt:lpstr>
      <vt:lpstr>Комитет по законодательству о природопользовании, экологии и сельском хозяйстве</vt:lpstr>
      <vt:lpstr>Комиссия по Регламенту, депутатской этике, информационной политике и связям с общественными объединениями</vt:lpstr>
      <vt:lpstr>Комиссия по контрольной деятельности</vt:lpstr>
      <vt:lpstr>ЗАКОНОДАТЕЛЬНЫЕ ИНИЦИАТИВЫ  </vt:lpstr>
      <vt:lpstr>Лидеры по количеству индивидуально внесенных законопроектов: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О работе депутатов Законодательного Собрания Иркутской области третьего созыва»  с 01.01.2020 по 31.12.2020</dc:title>
  <dc:creator>Microsoft Office User</dc:creator>
  <cp:lastModifiedBy>ЛаншаковаТатьяна Евгеньевна</cp:lastModifiedBy>
  <cp:revision>118</cp:revision>
  <cp:lastPrinted>2022-06-20T08:50:33Z</cp:lastPrinted>
  <dcterms:created xsi:type="dcterms:W3CDTF">2021-06-08T14:43:45Z</dcterms:created>
  <dcterms:modified xsi:type="dcterms:W3CDTF">2022-07-06T01:15:47Z</dcterms:modified>
</cp:coreProperties>
</file>