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3.xml" ContentType="application/vnd.openxmlformats-officedocument.presentationml.notesSlide+xml"/>
  <Override PartName="/ppt/tags/tag82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tags/tag83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tags/tag84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5.xml" ContentType="application/vnd.openxmlformats-officedocument.themeOverr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930" r:id="rId2"/>
  </p:sldMasterIdLst>
  <p:notesMasterIdLst>
    <p:notesMasterId r:id="rId11"/>
  </p:notesMasterIdLst>
  <p:handoutMasterIdLst>
    <p:handoutMasterId r:id="rId12"/>
  </p:handoutMasterIdLst>
  <p:sldIdLst>
    <p:sldId id="1682" r:id="rId3"/>
    <p:sldId id="1768" r:id="rId4"/>
    <p:sldId id="1762" r:id="rId5"/>
    <p:sldId id="1767" r:id="rId6"/>
    <p:sldId id="1769" r:id="rId7"/>
    <p:sldId id="1770" r:id="rId8"/>
    <p:sldId id="1715" r:id="rId9"/>
    <p:sldId id="1685" r:id="rId10"/>
  </p:sldIdLst>
  <p:sldSz cx="8961438" cy="6721475"/>
  <p:notesSz cx="6797675" cy="9928225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517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619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9722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825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456B5A"/>
    <a:srgbClr val="008000"/>
    <a:srgbClr val="000099"/>
    <a:srgbClr val="606060"/>
    <a:srgbClr val="0033CC"/>
    <a:srgbClr val="0000FF"/>
    <a:srgbClr val="006CE1"/>
    <a:srgbClr val="5591D7"/>
    <a:srgbClr val="B8D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88457" autoAdjust="0"/>
  </p:normalViewPr>
  <p:slideViewPr>
    <p:cSldViewPr snapToObjects="1">
      <p:cViewPr varScale="1">
        <p:scale>
          <a:sx n="100" d="100"/>
          <a:sy n="100" d="100"/>
        </p:scale>
        <p:origin x="2058" y="90"/>
      </p:cViewPr>
      <p:guideLst>
        <p:guide orient="horz" pos="756"/>
        <p:guide pos="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2190" y="-78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dc1\common\&#1059;&#1087;&#1088;&#1072;&#1074;&#1083;&#1077;&#1085;&#1080;&#1077;%20&#1084;&#1077;&#1078;&#1073;&#1102;&#1076;&#1078;&#1077;&#1090;&#1085;&#1099;&#1093;%20&#1086;&#1090;&#1085;&#1086;&#1096;&#1077;&#1085;&#1080;&#1081;\2018\&#1054;&#1090;&#1076;&#1077;&#1083;%20&#1072;&#1085;&#1072;&#1083;&#1080;&#1079;&#1072;%20&#1080;%20&#1080;&#1089;&#1087;&#1086;&#1083;&#1085;&#1077;&#1085;&#1080;&#1103;%20&#1052;&#1041;&#1058;\&#1055;&#1088;&#1077;&#1079;&#1077;&#1085;&#1090;&#1072;&#1094;&#1080;&#1080;\&#1056;&#1072;&#1073;%20&#1092;&#1072;&#1081;&#1083;%20&#1088;&#1077;&#1075;%20+%20&#1047;&#105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dc1\common\&#1059;&#1087;&#1088;&#1072;&#1074;&#1083;&#1077;&#1085;&#1080;&#1077;%20&#1084;&#1077;&#1078;&#1073;&#1102;&#1076;&#1078;&#1077;&#1090;&#1085;&#1099;&#1093;%20&#1086;&#1090;&#1085;&#1086;&#1096;&#1077;&#1085;&#1080;&#1081;\2018\&#1054;&#1090;&#1076;&#1077;&#1083;%20&#1072;&#1085;&#1072;&#1083;&#1080;&#1079;&#1072;%20&#1080;%20&#1080;&#1089;&#1087;&#1086;&#1083;&#1085;&#1077;&#1085;&#1080;&#1103;%20&#1052;&#1041;&#1058;\&#1055;&#1088;&#1077;&#1079;&#1077;&#1085;&#1090;&#1072;&#1094;&#1080;&#1080;\&#1056;&#1072;&#1073;%20&#1092;&#1072;&#1081;&#1083;%20&#1088;&#1077;&#1075;%20+%20&#1047;&#105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dc1\common\&#1059;&#1087;&#1088;&#1072;&#1074;&#1083;&#1077;&#1085;&#1080;&#1077;%20&#1084;&#1077;&#1078;&#1073;&#1102;&#1076;&#1078;&#1077;&#1090;&#1085;&#1099;&#1093;%20&#1086;&#1090;&#1085;&#1086;&#1096;&#1077;&#1085;&#1080;&#1081;\2018\&#1054;&#1090;&#1076;&#1077;&#1083;%20&#1072;&#1085;&#1072;&#1083;&#1080;&#1079;&#1072;%20&#1080;%20&#1080;&#1089;&#1087;&#1086;&#1083;&#1085;&#1077;&#1085;&#1080;&#1103;%20&#1052;&#1041;&#1058;\&#1055;&#1088;&#1077;&#1079;&#1077;&#1085;&#1090;&#1072;&#1094;&#1080;&#1080;\&#1056;&#1072;&#1073;%20&#1092;&#1072;&#1081;&#1083;%20&#1088;&#1077;&#1075;%20+%20&#1047;&#105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5873938066053"/>
          <c:y val="0.20409973553790237"/>
          <c:w val="0.51743809716003319"/>
          <c:h val="0.781653509268550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4B-4E7B-8696-E203DACF80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4B-4E7B-8696-E203DACF8079}"/>
              </c:ext>
            </c:extLst>
          </c:dPt>
          <c:dLbls>
            <c:dLbl>
              <c:idx val="0"/>
              <c:layout>
                <c:manualLayout>
                  <c:x val="-0.25475600821676714"/>
                  <c:y val="0.174752099883200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80019937577479"/>
                      <c:h val="0.320205885278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A4B-4E7B-8696-E203DACF8079}"/>
                </c:ext>
              </c:extLst>
            </c:dLbl>
            <c:dLbl>
              <c:idx val="1"/>
              <c:layout>
                <c:manualLayout>
                  <c:x val="6.389159056045228E-2"/>
                  <c:y val="-8.98226788282252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4B-4E7B-8696-E203DACF80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местные бюджеты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125.3</c:v>
                </c:pt>
                <c:pt idx="1">
                  <c:v>26.799999999999997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4B-4E7B-8696-E203DACF8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67470491930136"/>
          <c:y val="0.18663395997724408"/>
          <c:w val="0.52900007131401383"/>
          <c:h val="0.799119284829209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94-4A7D-BB69-F151F5526BC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94-4A7D-BB69-F151F5526BC0}"/>
              </c:ext>
            </c:extLst>
          </c:dPt>
          <c:dPt>
            <c:idx val="2"/>
            <c:bubble3D val="0"/>
            <c:spPr>
              <a:solidFill>
                <a:srgbClr val="91B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94-4A7D-BB69-F151F5526BC0}"/>
              </c:ext>
            </c:extLst>
          </c:dPt>
          <c:dLbls>
            <c:dLbl>
              <c:idx val="0"/>
              <c:layout>
                <c:manualLayout>
                  <c:x val="4.687607408467085E-2"/>
                  <c:y val="0.23308995877647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80019937577479"/>
                      <c:h val="0.320205885278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794-4A7D-BB69-F151F5526BC0}"/>
                </c:ext>
              </c:extLst>
            </c:dLbl>
            <c:dLbl>
              <c:idx val="1"/>
              <c:layout>
                <c:manualLayout>
                  <c:x val="-0.15625698638857982"/>
                  <c:y val="-0.1546941633607860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94-4A7D-BB69-F151F5526BC0}"/>
                </c:ext>
              </c:extLst>
            </c:dLbl>
            <c:dLbl>
              <c:idx val="2"/>
              <c:layout>
                <c:manualLayout>
                  <c:x val="6.5836010223273331E-2"/>
                  <c:y val="-6.44813942186030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94-4A7D-BB69-F151F5526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областной бюджет</c:v>
                </c:pt>
                <c:pt idx="1">
                  <c:v>МБТ МО</c:v>
                </c:pt>
                <c:pt idx="2">
                  <c:v>местные бюджеты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70.564999999999998</c:v>
                </c:pt>
                <c:pt idx="1">
                  <c:v>54.734999999999999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94-4A7D-BB69-F151F5526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25873938066053"/>
          <c:y val="0.20409973553790237"/>
          <c:w val="0.51743809716003319"/>
          <c:h val="0.781653509268550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4B-4E7B-8696-E203DACF80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4B-4E7B-8696-E203DACF8079}"/>
              </c:ext>
            </c:extLst>
          </c:dPt>
          <c:dLbls>
            <c:dLbl>
              <c:idx val="0"/>
              <c:layout>
                <c:manualLayout>
                  <c:x val="-0.24142419834190743"/>
                  <c:y val="0.281681609200241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219410460703703"/>
                      <c:h val="0.320205885278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A4B-4E7B-8696-E203DACF8079}"/>
                </c:ext>
              </c:extLst>
            </c:dLbl>
            <c:dLbl>
              <c:idx val="1"/>
              <c:layout>
                <c:manualLayout>
                  <c:x val="0.19300060541045763"/>
                  <c:y val="-6.36240154872378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9622885425691551"/>
                      <c:h val="0.39880187530169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A4B-4E7B-8696-E203DACF80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консолидированные бюджеты регионов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17.399999999999999</c:v>
                </c:pt>
                <c:pt idx="1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4B-4E7B-8696-E203DACF8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67470491930136"/>
          <c:y val="0.18663395997724408"/>
          <c:w val="0.52900007131401383"/>
          <c:h val="0.799119284829209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94-4A7D-BB69-F151F5526BC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94-4A7D-BB69-F151F5526BC0}"/>
              </c:ext>
            </c:extLst>
          </c:dPt>
          <c:dPt>
            <c:idx val="2"/>
            <c:bubble3D val="0"/>
            <c:spPr>
              <a:solidFill>
                <a:srgbClr val="91B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94-4A7D-BB69-F151F5526BC0}"/>
              </c:ext>
            </c:extLst>
          </c:dPt>
          <c:dLbls>
            <c:dLbl>
              <c:idx val="0"/>
              <c:layout>
                <c:manualLayout>
                  <c:x val="-0.16282829446346703"/>
                  <c:y val="0.250911543662649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2844200122295947"/>
                      <c:h val="0.3202058852787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794-4A7D-BB69-F151F5526BC0}"/>
                </c:ext>
              </c:extLst>
            </c:dLbl>
            <c:dLbl>
              <c:idx val="1"/>
              <c:layout>
                <c:manualLayout>
                  <c:x val="-0.10568403036459668"/>
                  <c:y val="-8.40007536413391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94-4A7D-BB69-F151F5526BC0}"/>
                </c:ext>
              </c:extLst>
            </c:dLbl>
            <c:dLbl>
              <c:idx val="2"/>
              <c:layout>
                <c:manualLayout>
                  <c:x val="0.16265679599791821"/>
                  <c:y val="-1.75501247129722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4000828456415757"/>
                      <c:h val="0.36969224936726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794-4A7D-BB69-F151F5526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федеральный бюджет</c:v>
                </c:pt>
                <c:pt idx="1">
                  <c:v>МБТ регионам</c:v>
                </c:pt>
                <c:pt idx="2">
                  <c:v>консолидированные бюджетырегионов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15.799999999999999</c:v>
                </c:pt>
                <c:pt idx="1">
                  <c:v>1.6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94-4A7D-BB69-F151F5526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'ННД+МБТ'!$A$5</c:f>
              <c:strCache>
                <c:ptCount val="1"/>
                <c:pt idx="0">
                  <c:v>ННД ОБ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2121212121212107E-2"/>
                  <c:y val="-2.8666948520706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DE-4586-81AD-80EDB3851F56}"/>
                </c:ext>
              </c:extLst>
            </c:dLbl>
            <c:dLbl>
              <c:idx val="1"/>
              <c:layout>
                <c:manualLayout>
                  <c:x val="7.575757575757576E-3"/>
                  <c:y val="-2.8666948520706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DE-4586-81AD-80EDB3851F56}"/>
                </c:ext>
              </c:extLst>
            </c:dLbl>
            <c:dLbl>
              <c:idx val="2"/>
              <c:layout>
                <c:manualLayout>
                  <c:x val="1.5151515151515041E-2"/>
                  <c:y val="-3.7267033076918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DE-4586-81AD-80EDB3851F56}"/>
                </c:ext>
              </c:extLst>
            </c:dLbl>
            <c:dLbl>
              <c:idx val="3"/>
              <c:layout>
                <c:manualLayout>
                  <c:x val="1.8181818181818181E-2"/>
                  <c:y val="-4.70873815992952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1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DE-4586-81AD-80EDB3851F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'ННД+МБТ'!$B$4:$G$4</c:f>
              <c:strCache>
                <c:ptCount val="4"/>
                <c:pt idx="0">
                  <c:v>2015 год           </c:v>
                </c:pt>
                <c:pt idx="1">
                  <c:v>2016 год           </c:v>
                </c:pt>
                <c:pt idx="2">
                  <c:v>2017 год         </c:v>
                </c:pt>
                <c:pt idx="3">
                  <c:v>план 
на 01.12.2018</c:v>
                </c:pt>
              </c:strCache>
            </c:strRef>
          </c:cat>
          <c:val>
            <c:numRef>
              <c:f>'ННД+МБТ'!$B$5:$G$5</c:f>
              <c:numCache>
                <c:formatCode>#,##0</c:formatCode>
                <c:ptCount val="4"/>
                <c:pt idx="0">
                  <c:v>83427.219283729995</c:v>
                </c:pt>
                <c:pt idx="1">
                  <c:v>106113.57171571</c:v>
                </c:pt>
                <c:pt idx="2">
                  <c:v>114324.01102023</c:v>
                </c:pt>
                <c:pt idx="3">
                  <c:v>115392.311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E-4586-81AD-80EDB3851F56}"/>
            </c:ext>
          </c:extLst>
        </c:ser>
        <c:ser>
          <c:idx val="1"/>
          <c:order val="1"/>
          <c:tx>
            <c:strRef>
              <c:f>'ННД+МБТ'!$A$6</c:f>
              <c:strCache>
                <c:ptCount val="1"/>
                <c:pt idx="0">
                  <c:v>Условно нецелевые МБТ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787878787878789E-2"/>
                  <c:y val="-2.29335588165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7DE-4586-81AD-80EDB3851F56}"/>
                </c:ext>
              </c:extLst>
            </c:dLbl>
            <c:dLbl>
              <c:idx val="1"/>
              <c:layout>
                <c:manualLayout>
                  <c:x val="2.2727272727272728E-2"/>
                  <c:y val="-2.0066863964494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7DE-4586-81AD-80EDB3851F56}"/>
                </c:ext>
              </c:extLst>
            </c:dLbl>
            <c:dLbl>
              <c:idx val="2"/>
              <c:layout>
                <c:manualLayout>
                  <c:x val="2.4242424242424242E-2"/>
                  <c:y val="-2.0066863964494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7DE-4586-81AD-80EDB3851F56}"/>
                </c:ext>
              </c:extLst>
            </c:dLbl>
            <c:dLbl>
              <c:idx val="3"/>
              <c:layout>
                <c:manualLayout>
                  <c:x val="2.727272727272716E-2"/>
                  <c:y val="-2.293355881656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DE-4586-81AD-80EDB3851F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>
                        <a:lumMod val="90000"/>
                        <a:lumOff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'ННД+МБТ'!$B$4:$G$4</c:f>
              <c:strCache>
                <c:ptCount val="4"/>
                <c:pt idx="0">
                  <c:v>2015 год           </c:v>
                </c:pt>
                <c:pt idx="1">
                  <c:v>2016 год           </c:v>
                </c:pt>
                <c:pt idx="2">
                  <c:v>2017 год         </c:v>
                </c:pt>
                <c:pt idx="3">
                  <c:v>план 
на 01.12.2018</c:v>
                </c:pt>
              </c:strCache>
            </c:strRef>
          </c:cat>
          <c:val>
            <c:numRef>
              <c:f>'ННД+МБТ'!$B$6:$G$6</c:f>
              <c:numCache>
                <c:formatCode>#,##0</c:formatCode>
                <c:ptCount val="4"/>
                <c:pt idx="0">
                  <c:v>4912.5346696199995</c:v>
                </c:pt>
                <c:pt idx="1">
                  <c:v>6560.5876799999987</c:v>
                </c:pt>
                <c:pt idx="2">
                  <c:v>8134.2665000000006</c:v>
                </c:pt>
                <c:pt idx="3">
                  <c:v>9142.9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DE-4586-81AD-80EDB3851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73331032"/>
        <c:axId val="573330704"/>
        <c:axId val="0"/>
      </c:bar3DChart>
      <c:catAx>
        <c:axId val="573331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3330704"/>
        <c:crosses val="autoZero"/>
        <c:auto val="1"/>
        <c:lblAlgn val="ctr"/>
        <c:lblOffset val="100"/>
        <c:noMultiLvlLbl val="0"/>
      </c:catAx>
      <c:valAx>
        <c:axId val="5733307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7333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11111111109E-2"/>
          <c:y val="0"/>
          <c:w val="0.93888888888888888"/>
          <c:h val="0.89253135024788566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МО!$E$57:$G$57</c:f>
              <c:numCache>
                <c:formatCode>General</c:formatCode>
                <c:ptCount val="3"/>
              </c:numCache>
            </c:numRef>
          </c:cat>
          <c:val>
            <c:numRef>
              <c:f>МО!$E$58:$G$58</c:f>
              <c:numCache>
                <c:formatCode>General</c:formatCode>
                <c:ptCount val="3"/>
                <c:pt idx="0">
                  <c:v>459.70000000000005</c:v>
                </c:pt>
                <c:pt idx="1">
                  <c:v>260.79999999999995</c:v>
                </c:pt>
                <c:pt idx="2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F-4DEC-B488-A59A783EB141}"/>
            </c:ext>
          </c:extLst>
        </c:ser>
        <c:ser>
          <c:idx val="1"/>
          <c:order val="1"/>
          <c:spPr>
            <a:solidFill>
              <a:srgbClr val="FFFFFF">
                <a:lumMod val="75000"/>
              </a:srgb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МО!$E$57:$G$57</c:f>
              <c:numCache>
                <c:formatCode>General</c:formatCode>
                <c:ptCount val="3"/>
              </c:numCache>
            </c:numRef>
          </c:cat>
          <c:val>
            <c:numRef>
              <c:f>МО!$E$59:$G$59</c:f>
              <c:numCache>
                <c:formatCode>General</c:formatCode>
                <c:ptCount val="3"/>
                <c:pt idx="0">
                  <c:v>130.4</c:v>
                </c:pt>
                <c:pt idx="1">
                  <c:v>22.6</c:v>
                </c:pt>
                <c:pt idx="2">
                  <c:v>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F-4DEC-B488-A59A783EB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5275464"/>
        <c:axId val="565278088"/>
        <c:axId val="0"/>
      </c:bar3DChart>
      <c:catAx>
        <c:axId val="5652754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278088"/>
        <c:crosses val="autoZero"/>
        <c:auto val="1"/>
        <c:lblAlgn val="ctr"/>
        <c:lblOffset val="100"/>
        <c:noMultiLvlLbl val="0"/>
      </c:catAx>
      <c:valAx>
        <c:axId val="565278088"/>
        <c:scaling>
          <c:orientation val="minMax"/>
          <c:max val="600"/>
          <c:min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565275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gradFill flip="none" rotWithShape="1">
              <a:gsLst>
                <a:gs pos="0">
                  <a:srgbClr val="91B0FF">
                    <a:lumMod val="67000"/>
                  </a:srgbClr>
                </a:gs>
                <a:gs pos="48000">
                  <a:srgbClr val="91B0FF">
                    <a:lumMod val="97000"/>
                    <a:lumOff val="3000"/>
                  </a:srgbClr>
                </a:gs>
                <a:gs pos="100000">
                  <a:srgbClr val="91B0FF">
                    <a:lumMod val="60000"/>
                    <a:lumOff val="40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3.6111111111111108E-2"/>
                  <c:y val="-0.4768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ED-40A2-A173-915D18E6B4A7}"/>
                </c:ext>
              </c:extLst>
            </c:dLbl>
            <c:dLbl>
              <c:idx val="1"/>
              <c:layout>
                <c:manualLayout>
                  <c:x val="4.1666666666666664E-2"/>
                  <c:y val="-0.486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ED-40A2-A173-915D18E6B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99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МО!$B$61:$C$61</c:f>
              <c:strCache>
                <c:ptCount val="2"/>
                <c:pt idx="0">
                  <c:v>факт 2017 года</c:v>
                </c:pt>
                <c:pt idx="1">
                  <c:v>план на 2018 год (по состоянию на 01.12.2018)</c:v>
                </c:pt>
              </c:strCache>
            </c:strRef>
          </c:cat>
          <c:val>
            <c:numRef>
              <c:f>МО!$B$62:$C$62</c:f>
              <c:numCache>
                <c:formatCode>#,##0</c:formatCode>
                <c:ptCount val="2"/>
                <c:pt idx="0">
                  <c:v>27813.599999999999</c:v>
                </c:pt>
                <c:pt idx="1">
                  <c:v>29572.882250489991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ED-40A2-A173-915D18E6B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0522688"/>
        <c:axId val="510523016"/>
        <c:axId val="0"/>
      </c:bar3DChart>
      <c:catAx>
        <c:axId val="510522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0523016"/>
        <c:crosses val="autoZero"/>
        <c:auto val="1"/>
        <c:lblAlgn val="ctr"/>
        <c:lblOffset val="100"/>
        <c:noMultiLvlLbl val="0"/>
      </c:catAx>
      <c:valAx>
        <c:axId val="510523016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510522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3375685993796236E-2"/>
          <c:w val="0.92382117771259586"/>
          <c:h val="0.85953714624123612"/>
        </c:manualLayout>
      </c:layout>
      <c:pie3DChart>
        <c:varyColors val="1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bubble3D val="0"/>
            <c:explosion val="39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03-4166-A496-9FE482688DD0}"/>
              </c:ext>
            </c:extLst>
          </c:dPt>
          <c:dPt>
            <c:idx val="1"/>
            <c:bubble3D val="0"/>
            <c:explosion val="41"/>
            <c:spPr>
              <a:solidFill>
                <a:srgbClr val="9966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03-4166-A496-9FE482688DD0}"/>
              </c:ext>
            </c:extLst>
          </c:dPt>
          <c:val>
            <c:numRef>
              <c:f>Лист1!$K$468:$K$469</c:f>
              <c:numCache>
                <c:formatCode>#,##0.00</c:formatCode>
                <c:ptCount val="2"/>
                <c:pt idx="0">
                  <c:v>2420.1102686300005</c:v>
                </c:pt>
                <c:pt idx="1">
                  <c:v>-291.59065772999998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03-4166-A496-9FE482688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32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98-43EF-B9F8-4271EAFF60C7}"/>
              </c:ext>
            </c:extLst>
          </c:dPt>
          <c:dPt>
            <c:idx val="1"/>
            <c:bubble3D val="0"/>
            <c:spPr>
              <a:solidFill>
                <a:schemeClr val="accent4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98-43EF-B9F8-4271EAFF60C7}"/>
              </c:ext>
            </c:extLst>
          </c:dPt>
          <c:val>
            <c:numRef>
              <c:f>Лист1!$K$476:$K$477</c:f>
              <c:numCache>
                <c:formatCode>#,##0.0</c:formatCode>
                <c:ptCount val="2"/>
                <c:pt idx="0">
                  <c:v>1424.9623859999997</c:v>
                </c:pt>
                <c:pt idx="1">
                  <c:v>205.17784159000007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98-43EF-B9F8-4271EAFF6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0.4804</cdr:x>
      <cdr:y>0.41964</cdr:y>
    </cdr:from>
    <cdr:to>
      <cdr:x>0.60459</cdr:x>
      <cdr:y>0.52062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96395" y="1151157"/>
          <a:ext cx="567784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5517" indent="1588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2619" indent="1588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69722" indent="1588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6825" indent="1588" algn="l" rtl="0" fontAlgn="base">
            <a:spcBef>
              <a:spcPct val="0"/>
            </a:spcBef>
            <a:spcAft>
              <a:spcPct val="0"/>
            </a:spcAft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5516" algn="l" defTabSz="914206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2618" algn="l" defTabSz="914206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199722" algn="l" defTabSz="914206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6824" algn="l" defTabSz="914206" rtl="0" eaLnBrk="1" latinLnBrk="0" hangingPunct="1">
            <a:defRPr sz="12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000099"/>
              </a:solidFill>
            </a:rPr>
            <a:t>283,4</a:t>
          </a:r>
          <a:endParaRPr lang="ru-RU" b="1" dirty="0">
            <a:solidFill>
              <a:srgbClr val="000099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6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EBD3FE0-EBF8-43F9-984D-4A45B2E50E5A}" type="datetime1">
              <a:rPr lang="en-US"/>
              <a:pPr>
                <a:defRPr/>
              </a:pPr>
              <a:t>12/24/2018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4512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4512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37279F9-CB82-41F8-BDF1-4BC50FA28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45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9788" y="9463675"/>
            <a:ext cx="5397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2055">
              <a:defRPr sz="11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86FD053-2A55-44C2-AE6A-1609DFEB4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579" name="McK Separator" hidden="1"/>
          <p:cNvSpPr>
            <a:spLocks noChangeShapeType="1"/>
          </p:cNvSpPr>
          <p:nvPr/>
        </p:nvSpPr>
        <p:spPr bwMode="auto">
          <a:xfrm>
            <a:off x="815976" y="1504950"/>
            <a:ext cx="519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125" tIns="46062" rIns="92125" bIns="46062"/>
          <a:lstStyle/>
          <a:p>
            <a:endParaRPr lang="ru-RU"/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328613"/>
            <a:ext cx="6010275" cy="450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2" rIns="92125" bIns="46062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>
          <a:xfrm>
            <a:off x="447675" y="5011739"/>
            <a:ext cx="6121400" cy="4367213"/>
          </a:xfrm>
          <a:prstGeom prst="rect">
            <a:avLst/>
          </a:prstGeom>
        </p:spPr>
        <p:txBody>
          <a:bodyPr vert="horz" lIns="92125" tIns="46062" rIns="92125" bIns="46062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7692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1206" indent="-2841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1171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98274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5378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4063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874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686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0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41" y="4713290"/>
            <a:ext cx="5438775" cy="4470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4030058" y="13803256"/>
            <a:ext cx="368629" cy="183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895295">
              <a:defRPr/>
            </a:pPr>
            <a:fld id="{B64CA127-58B9-4637-830C-BE3503092764}" type="slidenum">
              <a:rPr lang="ru-RU" sz="1200">
                <a:solidFill>
                  <a:prstClr val="black"/>
                </a:solidFill>
              </a:rPr>
              <a:pPr algn="r" defTabSz="895295">
                <a:defRPr/>
              </a:pPr>
              <a:t>1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826125" y="1839913"/>
            <a:ext cx="16254413" cy="12192000"/>
          </a:xfrm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05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426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67" y="20574002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89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1158C-280E-4753-8E6F-1F6B80C8FAD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89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80675" y="2728913"/>
            <a:ext cx="24130000" cy="180975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340472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FB3D8E-77CF-498D-9767-073D654451EC}" type="slidenum">
              <a:rPr lang="ru-RU" smtClean="0">
                <a:solidFill>
                  <a:srgbClr val="000000"/>
                </a:solidFill>
              </a:rPr>
              <a:pPr eaLnBrk="1" hangingPunct="1"/>
              <a:t>7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689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350838"/>
            <a:ext cx="5291138" cy="3968750"/>
          </a:xfrm>
          <a:ln/>
        </p:spPr>
      </p:sp>
      <p:sp>
        <p:nvSpPr>
          <p:cNvPr id="168964" name="Заметки 2"/>
          <p:cNvSpPr>
            <a:spLocks noGrp="1"/>
          </p:cNvSpPr>
          <p:nvPr>
            <p:ph type="body" idx="1"/>
          </p:nvPr>
        </p:nvSpPr>
        <p:spPr>
          <a:xfrm>
            <a:off x="723901" y="4513265"/>
            <a:ext cx="5534025" cy="4884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  <p:sp>
        <p:nvSpPr>
          <p:cNvPr id="168965" name="Нижний колонтитул 3"/>
          <p:cNvSpPr txBox="1">
            <a:spLocks noGrp="1"/>
          </p:cNvSpPr>
          <p:nvPr/>
        </p:nvSpPr>
        <p:spPr bwMode="auto">
          <a:xfrm>
            <a:off x="4645028" y="46753"/>
            <a:ext cx="178093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800" dirty="0">
                <a:solidFill>
                  <a:srgbClr val="000000"/>
                </a:solidFill>
                <a:cs typeface="Arial" pitchFamily="34" charset="0"/>
              </a:rPr>
              <a:t>MOS-ROS005-200600608-SS1wm-r_c</a:t>
            </a:r>
          </a:p>
        </p:txBody>
      </p:sp>
      <p:sp>
        <p:nvSpPr>
          <p:cNvPr id="168966" name="Номер слайда 4"/>
          <p:cNvSpPr txBox="1">
            <a:spLocks noGrp="1"/>
          </p:cNvSpPr>
          <p:nvPr/>
        </p:nvSpPr>
        <p:spPr bwMode="auto">
          <a:xfrm>
            <a:off x="5919788" y="9460986"/>
            <a:ext cx="53975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2ACA83-D4E3-452A-A092-111DB5DC0130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eaLnBrk="1" hangingPunct="1"/>
              <a:t>7</a:t>
            </a:fld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2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КОНФИДЕНЦИАЛЬНО</a:t>
              </a:r>
              <a:endParaRPr lang="en-US" sz="1400" smtClean="0"/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Тип документа</a:t>
              </a:r>
              <a:endParaRPr lang="en-US" sz="1400" smtClean="0"/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Дата</a:t>
              </a:r>
              <a:endParaRPr lang="en-US" sz="1400" smtClean="0"/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3104" eaLnBrk="0" hangingPunct="0"/>
              <a:r>
                <a:rPr lang="ru-RU" sz="900"/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3104" eaLnBrk="0" hangingPunct="0"/>
              <a:endParaRPr lang="ru-RU" sz="900"/>
            </a:p>
            <a:p>
              <a:pPr defTabSz="803104" eaLnBrk="0" hangingPunct="0"/>
              <a:r>
                <a:rPr lang="ru-RU" sz="900"/>
                <a:t>Настоящий отчет был использован консультантами </a:t>
              </a:r>
              <a:br>
                <a:rPr lang="ru-RU" sz="900"/>
              </a:br>
              <a:r>
                <a:rPr lang="ru-RU" sz="900"/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893573">
              <a:buSzPct val="120000"/>
            </a:pPr>
            <a:r>
              <a:rPr lang="en-US" sz="1400"/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2" y="582613"/>
            <a:ext cx="39989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2" y="800100"/>
            <a:ext cx="357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24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24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6663" y="36515"/>
            <a:ext cx="1780937" cy="123111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MOS-ROS005-200600608-SS1wm-r_c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8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4204-264A-4AE8-8F85-FBE23A6D3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341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96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96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95B0-9386-4583-A41C-DB6C2EE9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56129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E58D-E0EA-4D79-990D-B32A844F1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10863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40"/>
            <a:ext cx="6273007" cy="246221"/>
          </a:xfrm>
        </p:spPr>
        <p:txBody>
          <a:bodyPr/>
          <a:lstStyle>
            <a:lvl1pPr marL="0" indent="0" algn="ctr">
              <a:buNone/>
              <a:defRPr/>
            </a:lvl1pPr>
            <a:lvl2pPr marL="447868" indent="0" algn="ctr">
              <a:buNone/>
              <a:defRPr/>
            </a:lvl2pPr>
            <a:lvl3pPr marL="895732" indent="0" algn="ctr">
              <a:buNone/>
              <a:defRPr/>
            </a:lvl3pPr>
            <a:lvl4pPr marL="1343600" indent="0" algn="ctr">
              <a:buNone/>
              <a:defRPr/>
            </a:lvl4pPr>
            <a:lvl5pPr marL="1791465" indent="0" algn="ctr">
              <a:buNone/>
              <a:defRPr/>
            </a:lvl5pPr>
            <a:lvl6pPr marL="2239331" indent="0" algn="ctr">
              <a:buNone/>
              <a:defRPr/>
            </a:lvl6pPr>
            <a:lvl7pPr marL="2687196" indent="0" algn="ctr">
              <a:buNone/>
              <a:defRPr/>
            </a:lvl7pPr>
            <a:lvl8pPr marL="3135063" indent="0" algn="ctr">
              <a:buNone/>
              <a:defRPr/>
            </a:lvl8pPr>
            <a:lvl9pPr marL="35829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6DAD1E5-0FA8-4A0C-9374-DD4A44C27A49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45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41A07BA-25F7-41D2-83FD-7EACE741B2B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9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600164"/>
          </a:xfrm>
        </p:spPr>
        <p:txBody>
          <a:bodyPr/>
          <a:lstStyle>
            <a:lvl1pPr algn="l">
              <a:defRPr sz="392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4011393"/>
            <a:ext cx="7617222" cy="307777"/>
          </a:xfrm>
        </p:spPr>
        <p:txBody>
          <a:bodyPr anchor="b"/>
          <a:lstStyle>
            <a:lvl1pPr marL="0" indent="0">
              <a:buNone/>
              <a:defRPr sz="1960"/>
            </a:lvl1pPr>
            <a:lvl2pPr marL="447868" indent="0">
              <a:buNone/>
              <a:defRPr sz="1764"/>
            </a:lvl2pPr>
            <a:lvl3pPr marL="895732" indent="0">
              <a:buNone/>
              <a:defRPr sz="1568"/>
            </a:lvl3pPr>
            <a:lvl4pPr marL="1343600" indent="0">
              <a:buNone/>
              <a:defRPr sz="1372"/>
            </a:lvl4pPr>
            <a:lvl5pPr marL="1791465" indent="0">
              <a:buNone/>
              <a:defRPr sz="1372"/>
            </a:lvl5pPr>
            <a:lvl6pPr marL="2239331" indent="0">
              <a:buNone/>
              <a:defRPr sz="1372"/>
            </a:lvl6pPr>
            <a:lvl7pPr marL="2687196" indent="0">
              <a:buNone/>
              <a:defRPr sz="1372"/>
            </a:lvl7pPr>
            <a:lvl8pPr marL="3135063" indent="0">
              <a:buNone/>
              <a:defRPr sz="1372"/>
            </a:lvl8pPr>
            <a:lvl9pPr marL="3582929" indent="0">
              <a:buNone/>
              <a:defRPr sz="13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6B85B55C-7AE2-461B-A2DA-C80E21FCB8D1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4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914" y="1272724"/>
            <a:ext cx="4233345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5612" y="1272724"/>
            <a:ext cx="4234902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0FBB79BC-3EF5-4BD2-B5BD-2A1FA3988A2B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60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6" y="1762247"/>
            <a:ext cx="3959525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6" y="2131579"/>
            <a:ext cx="3959525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9" y="1762247"/>
            <a:ext cx="3961080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9" y="2131579"/>
            <a:ext cx="3961080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4F9B202-D87F-4F6F-A09A-5067A4664305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55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126B1D-383F-47F5-BC73-71E087802C9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078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28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5C5B-5CCA-4C53-A0A8-27006CFEE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95172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7" y="1098754"/>
            <a:ext cx="2948251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19"/>
            <a:ext cx="5009693" cy="1877437"/>
          </a:xfrm>
        </p:spPr>
        <p:txBody>
          <a:bodyPr/>
          <a:lstStyle>
            <a:lvl1pPr>
              <a:defRPr sz="3136"/>
            </a:lvl1pPr>
            <a:lvl2pPr>
              <a:defRPr sz="2744"/>
            </a:lvl2pPr>
            <a:lvl3pPr>
              <a:defRPr sz="2352"/>
            </a:lvl3pPr>
            <a:lvl4pPr>
              <a:defRPr sz="1960"/>
            </a:lvl4pPr>
            <a:lvl5pPr>
              <a:defRPr sz="1960"/>
            </a:lvl5pPr>
            <a:lvl6pPr>
              <a:defRPr sz="1960"/>
            </a:lvl6pPr>
            <a:lvl7pPr>
              <a:defRPr sz="1960"/>
            </a:lvl7pPr>
            <a:lvl8pPr>
              <a:defRPr sz="1960"/>
            </a:lvl8pPr>
            <a:lvl9pPr>
              <a:defRPr sz="19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7" y="1406531"/>
            <a:ext cx="2948251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016F238-48EA-4A32-8D4E-947C8D92CDE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660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952711"/>
            <a:ext cx="5376863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80"/>
            <a:ext cx="5376863" cy="482640"/>
          </a:xfrm>
        </p:spPr>
        <p:txBody>
          <a:bodyPr/>
          <a:lstStyle>
            <a:lvl1pPr marL="0" indent="0">
              <a:buNone/>
              <a:defRPr sz="3136"/>
            </a:lvl1pPr>
            <a:lvl2pPr marL="447868" indent="0">
              <a:buNone/>
              <a:defRPr sz="2744"/>
            </a:lvl2pPr>
            <a:lvl3pPr marL="895732" indent="0">
              <a:buNone/>
              <a:defRPr sz="2352"/>
            </a:lvl3pPr>
            <a:lvl4pPr marL="1343600" indent="0">
              <a:buNone/>
              <a:defRPr sz="1960"/>
            </a:lvl4pPr>
            <a:lvl5pPr marL="1791465" indent="0">
              <a:buNone/>
              <a:defRPr sz="1960"/>
            </a:lvl5pPr>
            <a:lvl6pPr marL="2239331" indent="0">
              <a:buNone/>
              <a:defRPr sz="1960"/>
            </a:lvl6pPr>
            <a:lvl7pPr marL="2687196" indent="0">
              <a:buNone/>
              <a:defRPr sz="1960"/>
            </a:lvl7pPr>
            <a:lvl8pPr marL="3135063" indent="0">
              <a:buNone/>
              <a:defRPr sz="1960"/>
            </a:lvl8pPr>
            <a:lvl9pPr marL="3582929" indent="0">
              <a:buNone/>
              <a:defRPr sz="196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BDF49D63-C4FC-4EA5-AC7F-97B85AB5201D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278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45110" y="1272724"/>
            <a:ext cx="2895408" cy="12311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A93AD81-D841-48CF-894F-652FE4295B6E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0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67412" y="230273"/>
            <a:ext cx="573106" cy="22404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88668" y="230273"/>
            <a:ext cx="1447704" cy="22404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E28F88D-E50B-4ACB-96AA-885643506BD4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940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48B1E572-164D-4445-8090-4AD5AA79BCB6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2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86C42D-A9AB-45C0-8A1F-9CDB99713A6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9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798" y="230273"/>
            <a:ext cx="8620716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D79A785-2358-4381-8259-ABB9501E11C7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2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33" y="4319592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33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08" indent="0">
              <a:buNone/>
              <a:defRPr sz="1800"/>
            </a:lvl2pPr>
            <a:lvl3pPr marL="913626" indent="0">
              <a:buNone/>
              <a:defRPr sz="1600"/>
            </a:lvl3pPr>
            <a:lvl4pPr marL="1370439" indent="0">
              <a:buNone/>
              <a:defRPr sz="1400"/>
            </a:lvl4pPr>
            <a:lvl5pPr marL="1827249" indent="0">
              <a:buNone/>
              <a:defRPr sz="1400"/>
            </a:lvl5pPr>
            <a:lvl6pPr marL="2284063" indent="0">
              <a:buNone/>
              <a:defRPr sz="1400"/>
            </a:lvl6pPr>
            <a:lvl7pPr marL="2740874" indent="0">
              <a:buNone/>
              <a:defRPr sz="1400"/>
            </a:lvl7pPr>
            <a:lvl8pPr marL="3197686" indent="0">
              <a:buNone/>
              <a:defRPr sz="1400"/>
            </a:lvl8pPr>
            <a:lvl9pPr marL="36545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C6C5-5FB1-49B1-8C0F-1C2860CF2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4486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85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85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1D17-346A-4F0B-9234-8B52DD73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8814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83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83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83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F79A-56FA-4672-9A75-FDE8EB862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458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63C6-9C02-4028-86CB-06FF0F693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1069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5D4D1-B809-4E92-9A64-4E9C36348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0718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85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85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896F-2788-47EC-8FCC-2FC84F5CE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3579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60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85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6808" indent="0">
              <a:buNone/>
              <a:defRPr sz="2800"/>
            </a:lvl2pPr>
            <a:lvl3pPr marL="913626" indent="0">
              <a:buNone/>
              <a:defRPr sz="2400"/>
            </a:lvl3pPr>
            <a:lvl4pPr marL="1370439" indent="0">
              <a:buNone/>
              <a:defRPr sz="2000"/>
            </a:lvl4pPr>
            <a:lvl5pPr marL="1827249" indent="0">
              <a:buNone/>
              <a:defRPr sz="2000"/>
            </a:lvl5pPr>
            <a:lvl6pPr marL="2284063" indent="0">
              <a:buNone/>
              <a:defRPr sz="2000"/>
            </a:lvl6pPr>
            <a:lvl7pPr marL="2740874" indent="0">
              <a:buNone/>
              <a:defRPr sz="2000"/>
            </a:lvl7pPr>
            <a:lvl8pPr marL="3197686" indent="0">
              <a:buNone/>
              <a:defRPr sz="2000"/>
            </a:lvl8pPr>
            <a:lvl9pPr marL="36545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8068-F28E-4B80-8B15-78E1C591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4653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41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2" Type="http://schemas.openxmlformats.org/officeDocument/2006/relationships/slideLayout" Target="../slideLayouts/slideLayout14.xml"/><Relationship Id="rId16" Type="http://schemas.openxmlformats.org/officeDocument/2006/relationships/vmlDrawing" Target="../drawings/vmlDrawing2.vml"/><Relationship Id="rId20" Type="http://schemas.openxmlformats.org/officeDocument/2006/relationships/tags" Target="../tags/tag40.xml"/><Relationship Id="rId29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tags" Target="../tags/tag44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39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ags" Target="../tags/tag42.xml"/><Relationship Id="rId27" Type="http://schemas.openxmlformats.org/officeDocument/2006/relationships/tags" Target="../tags/tag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48" y="-22225"/>
            <a:ext cx="8963025" cy="236538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6"/>
            <a:ext cx="2559050" cy="23495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D75A6D-181E-4DE3-B7D7-D4B063229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5" y="230190"/>
            <a:ext cx="8618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40" y="1273177"/>
            <a:ext cx="86185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240" y="531815"/>
            <a:ext cx="8618537" cy="6167437"/>
            <a:chOff x="77" y="335"/>
            <a:chExt cx="5429" cy="3885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/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04863" indent="-804863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</a:t>
              </a:r>
              <a:r>
                <a:rPr lang="en-US" smtClean="0">
                  <a:solidFill>
                    <a:srgbClr val="000000"/>
                  </a:solidFill>
                </a:rPr>
                <a:t>*</a:t>
              </a:r>
              <a:r>
                <a:rPr lang="ru-RU" smtClean="0">
                  <a:solidFill>
                    <a:srgbClr val="000000"/>
                  </a:solidFill>
                </a:rPr>
                <a:t>	Сноска</a:t>
              </a:r>
              <a:endParaRPr lang="en-US" smtClean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r>
                <a:rPr lang="en-US" smtClean="0">
                  <a:solidFill>
                    <a:srgbClr val="000000"/>
                  </a:solidFill>
                </a:rPr>
                <a:t>:</a:t>
              </a: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6" y="2710658"/>
            <a:ext cx="172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6"/>
            <a:ext cx="97631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" name="think-cell Slide" r:id="rId27" imgW="0" imgH="0" progId="TCLayout.ActiveDocument.1">
                  <p:embed/>
                </p:oleObj>
              </mc:Choice>
              <mc:Fallback>
                <p:oleObj name="think-cell Slide" r:id="rId27" imgW="0" imgH="0" progId="TCLayout.ActiveDocument.1">
                  <p:embed/>
                  <p:pic>
                    <p:nvPicPr>
                      <p:cNvPr id="0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hf hdr="0" ftr="0" dt="0"/>
  <p:txStyles>
    <p:titleStyle>
      <a:lvl1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808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626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43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24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1241" indent="-341241" algn="l" defTabSz="893573" rtl="0" eaLnBrk="0" fontAlgn="base" hangingPunct="0">
        <a:spcBef>
          <a:spcPct val="0"/>
        </a:spcBef>
        <a:spcAft>
          <a:spcPct val="0"/>
        </a:spcAft>
        <a:buSzPct val="12000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2845" indent="-141258" algn="l" defTabSz="893573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3626" indent="-147607" algn="l" defTabSz="893573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0121" indent="-133322" algn="l" defTabSz="893573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0903" indent="-147607" algn="l" defTabSz="893573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893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574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2557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09370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8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4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63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74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0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-6223" y="-21782"/>
            <a:ext cx="8962994" cy="236496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403694" y="-20223"/>
            <a:ext cx="2559300" cy="23494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59" tIns="45530" rIns="91059" bIns="45530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9"/>
            </p:custDataLst>
          </p:nvPr>
        </p:nvSpPr>
        <p:spPr bwMode="auto">
          <a:xfrm>
            <a:off x="-6219" y="-26446"/>
            <a:ext cx="8990999" cy="25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77" tIns="44789" rIns="89577" bIns="44789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73" y="6484983"/>
            <a:ext cx="8958326" cy="258279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8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953" tIns="46477" rIns="92953" bIns="46477" anchor="ctr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2953" tIns="46477" rIns="92953" bIns="46477"/>
            <a:lstStyle/>
            <a:p>
              <a:pPr marL="0" marR="0" lvl="0" indent="0" algn="l" defTabSz="89611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764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1"/>
            </p:custDataLst>
          </p:nvPr>
        </p:nvSpPr>
        <p:spPr bwMode="auto">
          <a:xfrm>
            <a:off x="6870436" y="6528544"/>
            <a:ext cx="1866966" cy="18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76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fld id="{E72C8E2D-C27F-46E3-A7B6-55CF4F287AA0}" type="slidenum">
              <a:rPr lang="en-US" smtClean="0">
                <a:solidFill>
                  <a:srgbClr val="FFFFFF"/>
                </a:solidFill>
                <a:latin typeface="Arial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2"/>
            </p:custDataLst>
          </p:nvPr>
        </p:nvSpPr>
        <p:spPr bwMode="auto">
          <a:xfrm>
            <a:off x="119797" y="230273"/>
            <a:ext cx="861760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3"/>
            </p:custDataLst>
          </p:nvPr>
        </p:nvSpPr>
        <p:spPr bwMode="auto">
          <a:xfrm>
            <a:off x="122913" y="1272724"/>
            <a:ext cx="861760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913" y="532117"/>
            <a:ext cx="8617605" cy="6162908"/>
            <a:chOff x="77" y="335"/>
            <a:chExt cx="5429" cy="3882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6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*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Сноска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: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035684" y="2710380"/>
            <a:ext cx="1713042" cy="9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5400000">
            <a:off x="8419318" y="4217925"/>
            <a:ext cx="945772" cy="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6"/>
            </p:custDataLst>
          </p:nvPr>
        </p:nvSpPr>
        <p:spPr bwMode="auto">
          <a:xfrm>
            <a:off x="147806" y="35786"/>
            <a:ext cx="1764907" cy="1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84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1561" y="5"/>
          <a:ext cx="158692" cy="15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think-cell Slide" r:id="rId29" imgW="0" imgH="0" progId="TCLayout.ActiveDocument.1">
                  <p:embed/>
                </p:oleObj>
              </mc:Choice>
              <mc:Fallback>
                <p:oleObj name="think-cell Slide" r:id="rId29" imgW="0" imgH="0" progId="TCLayout.ActiveDocument.1">
                  <p:embed/>
                  <p:pic>
                    <p:nvPicPr>
                      <p:cNvPr id="1037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" y="5"/>
                        <a:ext cx="158692" cy="158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5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hdr="0" ftr="0" dt="0"/>
  <p:txStyles>
    <p:titleStyle>
      <a:lvl1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2pPr>
      <a:lvl3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3pPr>
      <a:lvl4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4pPr>
      <a:lvl5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5pPr>
      <a:lvl6pPr marL="447868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6pPr>
      <a:lvl7pPr marL="895732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7pPr>
      <a:lvl8pPr marL="1343600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8pPr>
      <a:lvl9pPr marL="1791465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9pPr>
    </p:titleStyle>
    <p:bodyStyle>
      <a:lvl1pPr marL="342119" indent="-34211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  <a:ea typeface="+mn-ea"/>
          <a:cs typeface="+mn-cs"/>
        </a:defRPr>
      </a:lvl1pPr>
      <a:lvl2pPr marL="144624" indent="-14306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</a:defRPr>
      </a:lvl2pPr>
      <a:lvl3pPr marL="295468" indent="-149289" algn="l" defTabSz="894180" rtl="0" eaLnBrk="0" fontAlgn="base" hangingPunct="0">
        <a:spcBef>
          <a:spcPct val="0"/>
        </a:spcBef>
        <a:spcAft>
          <a:spcPct val="0"/>
        </a:spcAft>
        <a:buChar char="–"/>
        <a:defRPr sz="1568">
          <a:solidFill>
            <a:schemeClr val="tx1"/>
          </a:solidFill>
          <a:latin typeface="+mn-lt"/>
        </a:defRPr>
      </a:lvl3pPr>
      <a:lvl4pPr marL="432315" indent="-135294" algn="l" defTabSz="89418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568">
          <a:solidFill>
            <a:schemeClr val="tx1"/>
          </a:solidFill>
          <a:latin typeface="+mn-lt"/>
        </a:defRPr>
      </a:lvl4pPr>
      <a:lvl5pPr marL="581605" indent="-147734" algn="l" defTabSz="89418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5pPr>
      <a:lvl6pPr marL="10294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6pPr>
      <a:lvl7pPr marL="1477336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7pPr>
      <a:lvl8pPr marL="1925203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8pPr>
      <a:lvl9pPr marL="23730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47868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95732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3pPr>
      <a:lvl4pPr marL="134360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791465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39331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87196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135063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582929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78.xml"/><Relationship Id="rId7" Type="http://schemas.openxmlformats.org/officeDocument/2006/relationships/oleObject" Target="../embeddings/oleObject3.bin"/><Relationship Id="rId12" Type="http://schemas.openxmlformats.org/officeDocument/2006/relationships/chart" Target="../charts/chart4.xml"/><Relationship Id="rId2" Type="http://schemas.openxmlformats.org/officeDocument/2006/relationships/tags" Target="../tags/tag77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2.xml"/><Relationship Id="rId11" Type="http://schemas.openxmlformats.org/officeDocument/2006/relationships/chart" Target="../charts/chart3.xml"/><Relationship Id="rId5" Type="http://schemas.openxmlformats.org/officeDocument/2006/relationships/slideLayout" Target="../slideLayouts/slideLayout7.xml"/><Relationship Id="rId10" Type="http://schemas.openxmlformats.org/officeDocument/2006/relationships/chart" Target="../charts/chart2.xml"/><Relationship Id="rId4" Type="http://schemas.openxmlformats.org/officeDocument/2006/relationships/tags" Target="../tags/tag79.xml"/><Relationship Id="rId9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86.xml"/><Relationship Id="rId7" Type="http://schemas.openxmlformats.org/officeDocument/2006/relationships/oleObject" Target="../embeddings/oleObject4.bin"/><Relationship Id="rId2" Type="http://schemas.openxmlformats.org/officeDocument/2006/relationships/tags" Target="../tags/tag85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8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776" y="1347696"/>
            <a:ext cx="8620125" cy="5290679"/>
          </a:xfrm>
        </p:spPr>
        <p:txBody>
          <a:bodyPr/>
          <a:lstStyle/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 СОСТОЯНИИ БЮДЖЕТОВ МУНИЦИПАЛЬНЫХ ОБРАЗОВАНИЙ ИРКУТСКОЙ ОБЛАСТИ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Заместитель министра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финансов Иркутской </a:t>
            </a:r>
            <a: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  <a:t>области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2200" b="1" i="1" dirty="0" smtClean="0">
                <a:solidFill>
                  <a:srgbClr val="000099"/>
                </a:solidFill>
                <a:latin typeface="Times New Roman" pitchFamily="18" charset="0"/>
              </a:rPr>
              <a:t>М.В. Загария</a:t>
            </a:r>
            <a:endParaRPr lang="ru-RU" sz="22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 smtClean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 smtClean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24 декабря 2018 года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1" y="198"/>
          <a:ext cx="137004" cy="147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8" name="Объект 7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198"/>
                        <a:ext cx="137004" cy="1470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/>
          <p:cNvSpPr/>
          <p:nvPr>
            <p:custDataLst>
              <p:tags r:id="rId3"/>
            </p:custDataLst>
          </p:nvPr>
        </p:nvSpPr>
        <p:spPr bwMode="auto">
          <a:xfrm>
            <a:off x="1" y="198"/>
            <a:ext cx="137004" cy="147070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lang="ru-RU" sz="1372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" y="281695"/>
            <a:ext cx="8961438" cy="923330"/>
          </a:xfrm>
        </p:spPr>
        <p:txBody>
          <a:bodyPr/>
          <a:lstStyle/>
          <a:p>
            <a:pPr algn="ctr" defTabSz="890712" eaLnBrk="1" hangingPunct="1"/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РАСПРЕДЕЛЕНИЕ НАЛОГОВЫХ И НЕНАЛОГОВЫХ ДОХОДОВ ПО УРОВНЯМ БЮДЖЕТОВ В ИРКУТСКОЙ ОБЛАСТИ 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РФ 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(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на 01.12.2018)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1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B0202440-D067-4D22-87FD-FF86B58776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997736"/>
              </p:ext>
            </p:extLst>
          </p:nvPr>
        </p:nvGraphicFramePr>
        <p:xfrm>
          <a:off x="-345389" y="1300354"/>
          <a:ext cx="3578772" cy="255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E87557F7-8A57-457A-859B-2F6AAFEF22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4821399"/>
              </p:ext>
            </p:extLst>
          </p:nvPr>
        </p:nvGraphicFramePr>
        <p:xfrm>
          <a:off x="1663947" y="1300354"/>
          <a:ext cx="3578772" cy="255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FE98B89-BD2B-49E2-BFB0-6D4F90BCC79C}"/>
              </a:ext>
            </a:extLst>
          </p:cNvPr>
          <p:cNvSpPr txBox="1"/>
          <p:nvPr/>
        </p:nvSpPr>
        <p:spPr>
          <a:xfrm>
            <a:off x="501038" y="1281303"/>
            <a:ext cx="4241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Иркутская область (млрд. рублей)</a:t>
            </a:r>
          </a:p>
        </p:txBody>
      </p:sp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id="{1FB2ACA9-68B3-4C44-9671-7D6E14C044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482304"/>
              </p:ext>
            </p:extLst>
          </p:nvPr>
        </p:nvGraphicFramePr>
        <p:xfrm>
          <a:off x="3696593" y="3665538"/>
          <a:ext cx="353699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5" name="Диаграмма 34">
            <a:extLst>
              <a:ext uri="{FF2B5EF4-FFF2-40B4-BE49-F238E27FC236}">
                <a16:creationId xmlns:a16="http://schemas.microsoft.com/office/drawing/2014/main" id="{5863FC73-C160-46C0-9640-EDCC54F437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4358712"/>
              </p:ext>
            </p:extLst>
          </p:nvPr>
        </p:nvGraphicFramePr>
        <p:xfrm>
          <a:off x="5591921" y="3665538"/>
          <a:ext cx="3536997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EDB3C7B0-E6FC-402C-8384-9DDA5CE7C6E0}"/>
              </a:ext>
            </a:extLst>
          </p:cNvPr>
          <p:cNvSpPr txBox="1"/>
          <p:nvPr/>
        </p:nvSpPr>
        <p:spPr>
          <a:xfrm>
            <a:off x="4448980" y="3646487"/>
            <a:ext cx="444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Федеральный бюджет (трлн. рублей)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6DB63-13BD-4210-8316-33DBF078933B}"/>
              </a:ext>
            </a:extLst>
          </p:cNvPr>
          <p:cNvSpPr txBox="1"/>
          <p:nvPr/>
        </p:nvSpPr>
        <p:spPr>
          <a:xfrm>
            <a:off x="5009606" y="1735063"/>
            <a:ext cx="35134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Доходы между бюджетом Иркутской области и местными бюджетами с учетом МБТ распределяются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в пропорции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46 на 54 процентов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BCB864-97F7-4E7D-8210-B89037070184}"/>
              </a:ext>
            </a:extLst>
          </p:cNvPr>
          <p:cNvSpPr txBox="1"/>
          <p:nvPr/>
        </p:nvSpPr>
        <p:spPr>
          <a:xfrm>
            <a:off x="137005" y="4501513"/>
            <a:ext cx="4148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Доходы между федеральным бюджетом и консолидированными бюджетами субъектов РФ с учетом МБТ распределяются пропорции </a:t>
            </a:r>
            <a:br>
              <a:rPr lang="ru-RU" sz="1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59 на 41 процентов</a:t>
            </a:r>
          </a:p>
        </p:txBody>
      </p:sp>
      <p:sp>
        <p:nvSpPr>
          <p:cNvPr id="15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60720" y="1205025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78615" y="2835166"/>
            <a:ext cx="2703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0720" y="6115959"/>
            <a:ext cx="20221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* МБТ за счет средств ОБ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>
            <a:off x="267520" y="6111027"/>
            <a:ext cx="3070199" cy="0"/>
          </a:xfrm>
          <a:prstGeom prst="line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981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529388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2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940" y="278025"/>
            <a:ext cx="883341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5pPr>
            <a:lvl6pPr marL="4139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6pPr>
            <a:lvl7pPr marL="8278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7pPr>
            <a:lvl8pPr marL="1241698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8pPr>
            <a:lvl9pPr marL="1655596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ОБЪЕМ МЕЖБЮДЖЕТНЫХ ТРАНСФЕРТОВ МУНИЦИПАЛЬНЫМ ОБРАЗОВАНИЯМ ИРКУТСКОЙ ОБЛАСТИ В 201</a:t>
            </a:r>
            <a:r>
              <a:rPr lang="en-US" sz="2000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8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 ГОДУ</a:t>
            </a:r>
            <a:r>
              <a:rPr lang="en-US" sz="2000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endParaRPr lang="ru-RU" sz="2000" kern="0" dirty="0" smtClean="0">
              <a:solidFill>
                <a:schemeClr val="accent6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algn="ctr">
              <a:defRPr/>
            </a:pPr>
            <a:r>
              <a:rPr lang="en-US" sz="1600" kern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(</a:t>
            </a:r>
            <a:r>
              <a:rPr lang="ru-RU" sz="1600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по состоянию на </a:t>
            </a:r>
            <a:r>
              <a:rPr lang="ru-RU" sz="1600" kern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01.12.2018</a:t>
            </a:r>
            <a:r>
              <a:rPr lang="ru-RU" sz="1600" kern="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73085" y="1346429"/>
            <a:ext cx="2668936" cy="707886"/>
          </a:xfrm>
          <a:prstGeom prst="rect">
            <a:avLst/>
          </a:prstGeom>
          <a:ln>
            <a:solidFill>
              <a:srgbClr val="456B5A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456B5A"/>
                </a:solidFill>
              </a:rPr>
              <a:t>РАСХОДЫ ОБ</a:t>
            </a:r>
          </a:p>
          <a:p>
            <a:pPr algn="ctr"/>
            <a:r>
              <a:rPr lang="ru-RU" sz="2000" b="1" dirty="0" smtClean="0">
                <a:solidFill>
                  <a:srgbClr val="456B5A"/>
                </a:solidFill>
              </a:rPr>
              <a:t>152 940 млн </a:t>
            </a:r>
            <a:r>
              <a:rPr lang="ru-RU" sz="2000" b="1" dirty="0">
                <a:solidFill>
                  <a:srgbClr val="456B5A"/>
                </a:solidFill>
              </a:rPr>
              <a:t>рублей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8391" y="2715048"/>
            <a:ext cx="1576072" cy="574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136" b="1" kern="0" dirty="0" smtClean="0">
                <a:solidFill>
                  <a:srgbClr val="456B5A"/>
                </a:solidFill>
                <a:cs typeface="Times New Roman" pitchFamily="18" charset="0"/>
              </a:rPr>
              <a:t>59 209*</a:t>
            </a:r>
            <a:endParaRPr lang="ru-RU" sz="3136" b="1" kern="0" dirty="0">
              <a:solidFill>
                <a:srgbClr val="456B5A"/>
              </a:solidFill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flipV="1">
            <a:off x="5074330" y="2423589"/>
            <a:ext cx="964282" cy="578009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 flipH="1">
            <a:off x="2656020" y="3288148"/>
            <a:ext cx="904901" cy="696889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Прямоугольник 13"/>
          <p:cNvSpPr/>
          <p:nvPr/>
        </p:nvSpPr>
        <p:spPr>
          <a:xfrm>
            <a:off x="329816" y="1379537"/>
            <a:ext cx="2210973" cy="21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МБТ на обеспечение сбалансирован-ности МБ</a:t>
            </a:r>
          </a:p>
          <a:p>
            <a:pPr algn="ctr"/>
            <a:r>
              <a:rPr lang="ru-RU" sz="1372" b="1" dirty="0">
                <a:solidFill>
                  <a:schemeClr val="accent6">
                    <a:lumMod val="50000"/>
                  </a:schemeClr>
                </a:solidFill>
              </a:rPr>
              <a:t>(з/плата, коммунальные услуги)</a:t>
            </a:r>
          </a:p>
          <a:p>
            <a:pPr algn="ctr"/>
            <a:r>
              <a:rPr lang="ru-RU" sz="2744" b="1" dirty="0" smtClean="0">
                <a:solidFill>
                  <a:srgbClr val="456B5A"/>
                </a:solidFill>
              </a:rPr>
              <a:t>8 912</a:t>
            </a:r>
            <a:endParaRPr lang="ru-RU" sz="2744" b="1" dirty="0">
              <a:solidFill>
                <a:srgbClr val="456B5A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30487" y="1384891"/>
            <a:ext cx="2192029" cy="1749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СУБВЕНЦИИ </a:t>
            </a:r>
          </a:p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на образование</a:t>
            </a:r>
          </a:p>
          <a:p>
            <a:pPr algn="ctr"/>
            <a:r>
              <a:rPr lang="ru-RU" sz="1372" b="1" dirty="0">
                <a:solidFill>
                  <a:schemeClr val="accent6">
                    <a:lumMod val="50000"/>
                  </a:schemeClr>
                </a:solidFill>
              </a:rPr>
              <a:t>(з/плата работников школ и дет/садов, учебные расходы)</a:t>
            </a:r>
          </a:p>
          <a:p>
            <a:pPr algn="ctr"/>
            <a:r>
              <a:rPr lang="ru-RU" sz="2744" b="1" dirty="0">
                <a:solidFill>
                  <a:srgbClr val="456B5A"/>
                </a:solidFill>
              </a:rPr>
              <a:t>33 089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74491" y="3845094"/>
            <a:ext cx="2268738" cy="1447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СУБСИДИИ </a:t>
            </a:r>
          </a:p>
          <a:p>
            <a:pPr algn="ctr"/>
            <a:r>
              <a:rPr lang="ru-RU" sz="1372" b="1" dirty="0">
                <a:solidFill>
                  <a:schemeClr val="accent6">
                    <a:lumMod val="50000"/>
                  </a:schemeClr>
                </a:solidFill>
              </a:rPr>
              <a:t>(на софинансирование расходных обязательств МО)</a:t>
            </a:r>
          </a:p>
          <a:p>
            <a:pPr algn="ctr"/>
            <a:r>
              <a:rPr lang="ru-RU" sz="2744" b="1" dirty="0" smtClean="0">
                <a:solidFill>
                  <a:srgbClr val="456B5A"/>
                </a:solidFill>
              </a:rPr>
              <a:t>14 905</a:t>
            </a:r>
            <a:endParaRPr lang="ru-RU" sz="2744" b="1" dirty="0">
              <a:solidFill>
                <a:srgbClr val="456B5A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flipH="1" flipV="1">
            <a:off x="2656020" y="2410700"/>
            <a:ext cx="838530" cy="53114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Прямоугольник 20"/>
          <p:cNvSpPr/>
          <p:nvPr/>
        </p:nvSpPr>
        <p:spPr>
          <a:xfrm>
            <a:off x="6016016" y="3876071"/>
            <a:ext cx="2268738" cy="1447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СУБВЕНЦИИ </a:t>
            </a:r>
          </a:p>
          <a:p>
            <a:pPr algn="ctr"/>
            <a:r>
              <a:rPr lang="ru-RU" sz="1372" b="1" dirty="0">
                <a:solidFill>
                  <a:schemeClr val="accent6">
                    <a:lumMod val="50000"/>
                  </a:schemeClr>
                </a:solidFill>
              </a:rPr>
              <a:t>(на переданные государственные полномочия)</a:t>
            </a:r>
          </a:p>
          <a:p>
            <a:pPr algn="ctr"/>
            <a:r>
              <a:rPr lang="ru-RU" sz="2744" b="1" dirty="0">
                <a:solidFill>
                  <a:srgbClr val="456B5A"/>
                </a:solidFill>
              </a:rPr>
              <a:t>2 296</a:t>
            </a: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>
            <a:off x="5058348" y="3288148"/>
            <a:ext cx="896322" cy="636894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Прямоугольник 22"/>
          <p:cNvSpPr/>
          <p:nvPr/>
        </p:nvSpPr>
        <p:spPr>
          <a:xfrm>
            <a:off x="3195254" y="4086559"/>
            <a:ext cx="2268738" cy="1447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ИНЫЕ МБТ</a:t>
            </a:r>
            <a:endParaRPr lang="ru-RU" sz="1372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744" b="1" dirty="0">
                <a:solidFill>
                  <a:srgbClr val="456B5A"/>
                </a:solidFill>
              </a:rPr>
              <a:t>7</a:t>
            </a:r>
            <a:endParaRPr lang="en-US" sz="2744" b="1" dirty="0">
              <a:solidFill>
                <a:srgbClr val="456B5A"/>
              </a:solidFill>
            </a:endParaRPr>
          </a:p>
          <a:p>
            <a:pPr algn="ctr"/>
            <a:r>
              <a:rPr lang="en-US" sz="1372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372" b="1" dirty="0">
                <a:solidFill>
                  <a:schemeClr val="accent6">
                    <a:lumMod val="50000"/>
                  </a:schemeClr>
                </a:solidFill>
              </a:rPr>
              <a:t>лучшее МО, </a:t>
            </a:r>
          </a:p>
          <a:p>
            <a:pPr algn="ctr"/>
            <a:r>
              <a:rPr lang="ru-RU" sz="1372" b="1" dirty="0">
                <a:solidFill>
                  <a:schemeClr val="accent6">
                    <a:lumMod val="50000"/>
                  </a:schemeClr>
                </a:solidFill>
              </a:rPr>
              <a:t>лучший работник, учреждение культуры </a:t>
            </a:r>
            <a:r>
              <a:rPr lang="en-US" sz="1372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ru-RU" sz="1372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>
            <a:off x="4289357" y="3312017"/>
            <a:ext cx="9405" cy="780509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37319" y="119315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2836" y="5990378"/>
            <a:ext cx="7986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* Объем межбюджетных трансфертов муниципальным образованиям Иркутской области в общем объеме расходов областного бюджета составляет 39% 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 bwMode="auto">
          <a:xfrm>
            <a:off x="202940" y="5988790"/>
            <a:ext cx="8458200" cy="0"/>
          </a:xfrm>
          <a:prstGeom prst="line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122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520149"/>
              </p:ext>
            </p:extLst>
          </p:nvPr>
        </p:nvGraphicFramePr>
        <p:xfrm>
          <a:off x="289719" y="1877515"/>
          <a:ext cx="8382000" cy="443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65D4D1-B809-4E92-9A64-4E9C363483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541475" y="5265737"/>
            <a:ext cx="800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 flipV="1">
            <a:off x="2127921" y="2712885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Прямоугольник 9"/>
          <p:cNvSpPr/>
          <p:nvPr/>
        </p:nvSpPr>
        <p:spPr>
          <a:xfrm>
            <a:off x="1848098" y="2342203"/>
            <a:ext cx="697627" cy="30777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+ 27%</a:t>
            </a:r>
            <a:endParaRPr lang="ru-RU" sz="1400" b="1" dirty="0"/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 flipV="1">
            <a:off x="2202825" y="4504024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Прямоугольник 11"/>
          <p:cNvSpPr/>
          <p:nvPr/>
        </p:nvSpPr>
        <p:spPr>
          <a:xfrm>
            <a:off x="1940084" y="4155429"/>
            <a:ext cx="846707" cy="307777"/>
          </a:xfrm>
          <a:prstGeom prst="rect">
            <a:avLst/>
          </a:prstGeom>
          <a:ln>
            <a:solidFill>
              <a:srgbClr val="456B5A"/>
            </a:solidFill>
          </a:ln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rgbClr val="456B5A"/>
                </a:solidFill>
                <a:cs typeface="Times New Roman" pitchFamily="18" charset="0"/>
              </a:rPr>
              <a:t>+ 33,5%</a:t>
            </a:r>
            <a:endParaRPr lang="ru-RU" sz="1400" b="1" dirty="0">
              <a:solidFill>
                <a:srgbClr val="456B5A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 flipV="1">
            <a:off x="3856175" y="2386625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 flipV="1">
            <a:off x="5629552" y="2254348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 flipV="1">
            <a:off x="3979425" y="4504024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 flipV="1">
            <a:off x="5852319" y="4473276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456B5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Прямоугольник 18"/>
          <p:cNvSpPr/>
          <p:nvPr/>
        </p:nvSpPr>
        <p:spPr>
          <a:xfrm>
            <a:off x="3782328" y="1978182"/>
            <a:ext cx="747320" cy="30777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+ 7,7%</a:t>
            </a:r>
            <a:endParaRPr lang="ru-RU" sz="1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629552" y="1847402"/>
            <a:ext cx="747320" cy="30777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+ 0,9%</a:t>
            </a:r>
            <a:endParaRPr lang="ru-RU" sz="1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832021" y="4150082"/>
            <a:ext cx="697627" cy="307777"/>
          </a:xfrm>
          <a:prstGeom prst="rect">
            <a:avLst/>
          </a:prstGeom>
          <a:ln>
            <a:solidFill>
              <a:srgbClr val="456B5A"/>
            </a:solidFill>
          </a:ln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rgbClr val="456B5A"/>
                </a:solidFill>
                <a:cs typeface="Times New Roman" pitchFamily="18" charset="0"/>
              </a:rPr>
              <a:t>+ 24%</a:t>
            </a:r>
            <a:endParaRPr lang="ru-RU" sz="1400" b="1" dirty="0">
              <a:solidFill>
                <a:srgbClr val="456B5A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49098" y="4157275"/>
            <a:ext cx="846707" cy="307777"/>
          </a:xfrm>
          <a:prstGeom prst="rect">
            <a:avLst/>
          </a:prstGeom>
          <a:ln>
            <a:solidFill>
              <a:srgbClr val="456B5A"/>
            </a:solidFill>
          </a:ln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rgbClr val="456B5A"/>
                </a:solidFill>
                <a:cs typeface="Times New Roman" pitchFamily="18" charset="0"/>
              </a:rPr>
              <a:t>+ 12,4%</a:t>
            </a:r>
            <a:endParaRPr lang="ru-RU" sz="1400" b="1" dirty="0">
              <a:solidFill>
                <a:srgbClr val="456B5A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2940" y="297482"/>
            <a:ext cx="883341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5pPr>
            <a:lvl6pPr marL="4139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6pPr>
            <a:lvl7pPr marL="827800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7pPr>
            <a:lvl8pPr marL="1241698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8pPr>
            <a:lvl9pPr marL="1655596" algn="l" defTabSz="91114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ru-RU" sz="2000" kern="0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РОСТ УСЛОВНО НЕЦЕЛЕВЫХ МБТ ИЗ ГОДА В ГОД ПРЕВЫШАЕТ РОСТ НАЛОГОВЫХ И НЕНАЛОГОВЫХ ДОХОДОВ ОБЛАСТНОГО БЮДЖЕТА</a:t>
            </a:r>
          </a:p>
        </p:txBody>
      </p:sp>
      <p:sp>
        <p:nvSpPr>
          <p:cNvPr id="25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60719" y="127596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804150" y="1320549"/>
            <a:ext cx="10760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млн рублей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7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65D4D1-B809-4E92-9A64-4E9C363483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398432"/>
              </p:ext>
            </p:extLst>
          </p:nvPr>
        </p:nvGraphicFramePr>
        <p:xfrm>
          <a:off x="4228720" y="172080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 bwMode="auto">
          <a:xfrm>
            <a:off x="4899819" y="4051597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Прямоугольник 4"/>
          <p:cNvSpPr/>
          <p:nvPr/>
        </p:nvSpPr>
        <p:spPr>
          <a:xfrm>
            <a:off x="4785518" y="4042072"/>
            <a:ext cx="1313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состоянию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01.12.2017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2299" y="4061123"/>
            <a:ext cx="1313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состоянию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01.12.2018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97772" y="1545727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590,1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>
            <a:off x="5852319" y="1782991"/>
            <a:ext cx="632081" cy="1088968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Прямоугольник 8"/>
          <p:cNvSpPr/>
          <p:nvPr/>
        </p:nvSpPr>
        <p:spPr>
          <a:xfrm>
            <a:off x="6098954" y="1873376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</a:rPr>
              <a:t>- 306,7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</a:rPr>
              <a:t>(- 52%)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17900" y="1490902"/>
            <a:ext cx="1063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тыс.рублей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66916" y="895534"/>
            <a:ext cx="42075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КРЕДИТОРСКАЯ ЗАДОЛЖЕННОСТЬ МО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785518" y="859182"/>
            <a:ext cx="4126715" cy="4025555"/>
          </a:xfrm>
          <a:prstGeom prst="rect">
            <a:avLst/>
          </a:prstGeom>
          <a:noFill/>
          <a:ln w="6350" cap="rnd" cmpd="sng" algn="ctr">
            <a:noFill/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600" dirty="0" smtClean="0"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014119" y="4579937"/>
            <a:ext cx="22860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 cap="rnd" cmpd="sng" algn="ctr">
            <a:noFill/>
            <a:prstDash val="solid"/>
            <a:round/>
            <a:headEnd type="none"/>
            <a:tailEnd type="triangle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8257" y="4517637"/>
            <a:ext cx="26902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т.ч. по коммунальным услугам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85119" y="281579"/>
            <a:ext cx="5793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6808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3626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0439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7249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890712" eaLnBrk="1" hangingPunct="1"/>
            <a:r>
              <a:rPr lang="ru-RU" sz="2000" kern="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ИСПОЛНЕНИЕ БЮДЖЕТОВ МО на 01.12.2018</a:t>
            </a:r>
            <a:endParaRPr lang="ru-RU" sz="2000" kern="0" dirty="0">
              <a:solidFill>
                <a:schemeClr val="accent6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16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60720" y="6937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840972"/>
              </p:ext>
            </p:extLst>
          </p:nvPr>
        </p:nvGraphicFramePr>
        <p:xfrm>
          <a:off x="-243681" y="15839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 bwMode="auto">
          <a:xfrm>
            <a:off x="404018" y="4041430"/>
            <a:ext cx="3276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FE98B89-BD2B-49E2-BFB0-6D4F90BCC79C}"/>
              </a:ext>
            </a:extLst>
          </p:cNvPr>
          <p:cNvSpPr txBox="1"/>
          <p:nvPr/>
        </p:nvSpPr>
        <p:spPr>
          <a:xfrm>
            <a:off x="-140" y="899852"/>
            <a:ext cx="4328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НАЛОГОВЫЕ И НЕНАЛОГОВЫЕ ДОХОДЫ МО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 flipV="1">
            <a:off x="1737519" y="1812580"/>
            <a:ext cx="762000" cy="76200"/>
          </a:xfrm>
          <a:prstGeom prst="straightConnector1">
            <a:avLst/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Прямоугольник 20"/>
          <p:cNvSpPr/>
          <p:nvPr/>
        </p:nvSpPr>
        <p:spPr>
          <a:xfrm>
            <a:off x="1691902" y="1991620"/>
            <a:ext cx="700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</a:rPr>
              <a:t>+ 1 759</a:t>
            </a:r>
          </a:p>
          <a:p>
            <a:pPr algn="ctr"/>
            <a:r>
              <a:rPr lang="ru-RU" b="1" dirty="0" smtClean="0">
                <a:solidFill>
                  <a:srgbClr val="008000"/>
                </a:solidFill>
              </a:rPr>
              <a:t>(6%)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16692" y="1359222"/>
            <a:ext cx="10904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млн рублей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67137" y="5212632"/>
            <a:ext cx="50569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Бюджеты МО по состоянию на 01.12.2018 исполнены с профицитом 2 128,5 млн рублей</a:t>
            </a:r>
          </a:p>
          <a:p>
            <a:pPr algn="just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Остатки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средств на счетах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МО - 3 726,1 млн рублей, </a:t>
            </a:r>
            <a:b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т.ч.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нецелевые - 2 863,7 млн рублей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8645" y="4086006"/>
            <a:ext cx="13170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Факт 2017 года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61194" y="4086006"/>
            <a:ext cx="1470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План на 2018 год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состоянию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01.12.2018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299394"/>
              </p:ext>
            </p:extLst>
          </p:nvPr>
        </p:nvGraphicFramePr>
        <p:xfrm>
          <a:off x="397297" y="4809166"/>
          <a:ext cx="3439085" cy="167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1127191" y="5554187"/>
            <a:ext cx="21615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322 МО с профицитом 2 420 млн рублей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-86934" y="4549774"/>
            <a:ext cx="13131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138 МО с дефицитом 291,6 млн рублей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018909" y="4051597"/>
            <a:ext cx="1313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состоянию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 01.01.2018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 bwMode="auto">
          <a:xfrm flipV="1">
            <a:off x="7055259" y="2790441"/>
            <a:ext cx="572796" cy="23409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Прямоугольник 35"/>
          <p:cNvSpPr/>
          <p:nvPr/>
        </p:nvSpPr>
        <p:spPr>
          <a:xfrm>
            <a:off x="7648710" y="2637512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331,9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89057" y="2369706"/>
            <a:ext cx="726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+ 48,5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(+ 17%)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 bwMode="auto">
          <a:xfrm>
            <a:off x="1051719" y="4732337"/>
            <a:ext cx="640183" cy="294490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629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Диаграмма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903388"/>
              </p:ext>
            </p:extLst>
          </p:nvPr>
        </p:nvGraphicFramePr>
        <p:xfrm>
          <a:off x="-472281" y="2403844"/>
          <a:ext cx="5572125" cy="354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65D4D1-B809-4E92-9A64-4E9C3634839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51719" y="323390"/>
            <a:ext cx="708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3573" rtl="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6808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3626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0439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7249" algn="l" defTabSz="894590" rtl="0" fontAlgn="base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890712" eaLnBrk="1" hangingPunct="1"/>
            <a:r>
              <a:rPr lang="ru-RU" sz="2000" kern="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ИСПОЛНЕНИЕ БЮДЖЕТОВ МО НА 01.12.2018</a:t>
            </a:r>
          </a:p>
          <a:p>
            <a:pPr algn="ctr" defTabSz="890712" eaLnBrk="1" hangingPunct="1"/>
            <a:r>
              <a:rPr lang="ru-RU" sz="2000" kern="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(за исключением </a:t>
            </a:r>
            <a:r>
              <a:rPr lang="ru-RU" sz="2000" kern="0" dirty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муниципальных районов и городских </a:t>
            </a:r>
            <a:r>
              <a:rPr lang="ru-RU" sz="2000" kern="0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округов, относящихся к 1 группе дотационности)</a:t>
            </a:r>
          </a:p>
        </p:txBody>
      </p:sp>
      <p:sp>
        <p:nvSpPr>
          <p:cNvPr id="16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97600" y="13795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7919" y="1645345"/>
            <a:ext cx="3581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Бюджеты МО по состоянию на 01.12.2018 исполнены с профицитом 1 219,8 млн рублей</a:t>
            </a:r>
          </a:p>
          <a:p>
            <a:pPr algn="just"/>
            <a:endParaRPr lang="ru-RU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Остатки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средств на счетах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МО – 2 318,4 млн рублей, 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т.ч. </a:t>
            </a: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нецелевые – 1 764,4 млн рублей</a:t>
            </a:r>
            <a:endParaRPr lang="ru-RU" sz="1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49383" y="1659854"/>
            <a:ext cx="185884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Дефицит на сумму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205,2 млн рублей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у 136 МО</a:t>
            </a:r>
            <a:endParaRPr lang="ru-RU" sz="1400" dirty="0">
              <a:latin typeface="+mn-l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 bwMode="auto">
          <a:xfrm>
            <a:off x="1280319" y="2403844"/>
            <a:ext cx="304800" cy="615903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3761508" y="5547173"/>
            <a:ext cx="2048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srgbClr val="70AD47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Профицит на сумму 1 425 млн рублей</a:t>
            </a:r>
          </a:p>
          <a:p>
            <a:pPr algn="ctr">
              <a:defRPr sz="1600" b="1" i="0" u="none" strike="noStrike" kern="1200" baseline="0">
                <a:solidFill>
                  <a:srgbClr val="70AD47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У 311 МО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 bwMode="auto">
          <a:xfrm>
            <a:off x="3609108" y="4784541"/>
            <a:ext cx="985911" cy="762632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1147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7377906" y="1206862"/>
            <a:ext cx="1524001" cy="729897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600" b="1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198"/>
          <a:ext cx="136911" cy="14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36911" cy="147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98"/>
            <a:ext cx="136911" cy="147802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defTabSz="896112"/>
            <a:endParaRPr lang="ru-RU" sz="1078" b="1">
              <a:solidFill>
                <a:srgbClr val="000000"/>
              </a:solidFill>
              <a:latin typeface="Arial" pitchFamily="34" charset="0"/>
              <a:cs typeface="+mn-cs"/>
              <a:sym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89171"/>
            <a:ext cx="8961438" cy="738664"/>
          </a:xfrm>
        </p:spPr>
        <p:txBody>
          <a:bodyPr/>
          <a:lstStyle/>
          <a:p>
            <a:pPr algn="ctr" defTabSz="889889" eaLnBrk="1" hangingPunct="1"/>
            <a:r>
              <a:rPr lang="ru-RU" sz="2400" dirty="0" smtClean="0">
                <a:solidFill>
                  <a:srgbClr val="456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СУБСИДИЯ </a:t>
            </a:r>
            <a:r>
              <a:rPr lang="ru-RU" sz="2400" dirty="0">
                <a:solidFill>
                  <a:srgbClr val="456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 </a:t>
            </a:r>
            <a:r>
              <a:rPr lang="ru-RU" sz="2400" dirty="0" smtClean="0">
                <a:solidFill>
                  <a:srgbClr val="456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ЭФФЕКТИВНОЕ УПРАВЛЕНИЕ БЮДЖЕТНЫМИ СРЕДСТВАМИ» </a:t>
            </a:r>
            <a:r>
              <a:rPr lang="ru-RU" sz="2400" dirty="0">
                <a:solidFill>
                  <a:srgbClr val="456B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ГОДУ</a:t>
            </a:r>
          </a:p>
        </p:txBody>
      </p:sp>
      <p:sp>
        <p:nvSpPr>
          <p:cNvPr id="10" name="Прямая соединительная линия 8"/>
          <p:cNvSpPr>
            <a:spLocks noChangeShapeType="1"/>
          </p:cNvSpPr>
          <p:nvPr/>
        </p:nvSpPr>
        <p:spPr bwMode="auto">
          <a:xfrm>
            <a:off x="283022" y="1126285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 defTabSz="896112">
              <a:defRPr/>
            </a:pPr>
            <a:endParaRPr lang="ru-RU" sz="1764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5075" y="1557327"/>
            <a:ext cx="3808277" cy="401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6112"/>
            <a:r>
              <a:rPr lang="ru-RU" sz="1764" b="1" kern="0" dirty="0">
                <a:solidFill>
                  <a:srgbClr val="456B5A"/>
                </a:solidFill>
                <a:latin typeface="Arial" pitchFamily="34" charset="0"/>
                <a:cs typeface="Arial" panose="020B0604020202020204" pitchFamily="34" charset="0"/>
              </a:rPr>
              <a:t>Премирование муниципальных образований Иркутской области за:</a:t>
            </a:r>
          </a:p>
          <a:p>
            <a:pPr algn="ctr" defTabSz="896112">
              <a:lnSpc>
                <a:spcPct val="60000"/>
              </a:lnSpc>
            </a:pPr>
            <a:endParaRPr lang="ru-RU" sz="1764" b="1" kern="0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прирост</a:t>
            </a:r>
            <a:r>
              <a:rPr lang="ru-RU" sz="1764" dirty="0">
                <a:solidFill>
                  <a:srgbClr val="000000"/>
                </a:solidFill>
                <a:latin typeface="Arial" pitchFamily="34" charset="0"/>
                <a:cs typeface="+mn-cs"/>
              </a:rPr>
              <a:t>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поступлений налоговых и неналоговых доходов в бюджеты МО;</a:t>
            </a:r>
          </a:p>
          <a:p>
            <a:pPr marL="280035" indent="-280035" algn="just" defTabSz="896112">
              <a:lnSpc>
                <a:spcPct val="85000"/>
              </a:lnSpc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объединение (преобразование) МО;</a:t>
            </a:r>
          </a:p>
          <a:p>
            <a:pPr marL="280035" indent="-280035" algn="just" defTabSz="896112"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качественное </a:t>
            </a:r>
            <a:r>
              <a:rPr lang="ru-RU" sz="1764" b="1" kern="0" dirty="0" smtClean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управление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бюджетным процессом (приказ МФ ИО от 15.06.2016 №56н-мпр).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48956" y="6123248"/>
            <a:ext cx="82741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044819" y="1251962"/>
            <a:ext cx="223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500 </a:t>
            </a:r>
          </a:p>
          <a:p>
            <a:pPr algn="ctr" defTabSz="894557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млн. рублей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8188" y="2010242"/>
            <a:ext cx="1961372" cy="67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/>
            <a:r>
              <a:rPr lang="ru-RU" sz="1274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+mn-cs"/>
              </a:rPr>
              <a:t>30% от прироста налоговых и неналоговых доходов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449" y="3178408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8957" y="6183305"/>
            <a:ext cx="7998461" cy="30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4557"/>
            <a:r>
              <a:rPr lang="ru-RU" sz="1372" dirty="0">
                <a:solidFill>
                  <a:srgbClr val="839FE7">
                    <a:lumMod val="50000"/>
                  </a:srgbClr>
                </a:solidFill>
                <a:cs typeface="+mn-cs"/>
              </a:rPr>
              <a:t>* фиксированный размер субсидии зависит от численности населения</a:t>
            </a:r>
          </a:p>
        </p:txBody>
      </p:sp>
      <p:sp>
        <p:nvSpPr>
          <p:cNvPr id="24" name="Стрелка влево 23"/>
          <p:cNvSpPr/>
          <p:nvPr/>
        </p:nvSpPr>
        <p:spPr bwMode="auto">
          <a:xfrm rot="21582784">
            <a:off x="4286393" y="3670778"/>
            <a:ext cx="1884964" cy="272483"/>
          </a:xfrm>
          <a:prstGeom prst="leftArrow">
            <a:avLst/>
          </a:prstGeom>
          <a:ln>
            <a:solidFill>
              <a:srgbClr val="456B5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Стрелка влево 25"/>
          <p:cNvSpPr/>
          <p:nvPr/>
        </p:nvSpPr>
        <p:spPr bwMode="auto">
          <a:xfrm rot="21582784">
            <a:off x="4286392" y="2670065"/>
            <a:ext cx="1884964" cy="272483"/>
          </a:xfrm>
          <a:prstGeom prst="leftArrow">
            <a:avLst/>
          </a:prstGeom>
          <a:ln>
            <a:solidFill>
              <a:srgbClr val="456B5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Стрелка влево 26"/>
          <p:cNvSpPr/>
          <p:nvPr/>
        </p:nvSpPr>
        <p:spPr bwMode="auto">
          <a:xfrm rot="21582784">
            <a:off x="4286394" y="4794606"/>
            <a:ext cx="1884964" cy="272483"/>
          </a:xfrm>
          <a:prstGeom prst="leftArrow">
            <a:avLst/>
          </a:prstGeom>
          <a:ln>
            <a:solidFill>
              <a:srgbClr val="456B5A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9554" y="4340137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6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83391" y="2535213"/>
            <a:ext cx="23843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2800" b="1" dirty="0" smtClean="0">
                <a:solidFill>
                  <a:srgbClr val="456B5A"/>
                </a:solidFill>
                <a:cs typeface="+mn-cs"/>
              </a:rPr>
              <a:t>162 МО</a:t>
            </a:r>
          </a:p>
          <a:p>
            <a:pPr algn="ctr" defTabSz="894557"/>
            <a:r>
              <a:rPr lang="ru-RU" sz="2800" b="1" dirty="0" smtClean="0">
                <a:solidFill>
                  <a:srgbClr val="456B5A"/>
                </a:solidFill>
                <a:cs typeface="+mn-cs"/>
              </a:rPr>
              <a:t>на общую сумму</a:t>
            </a:r>
          </a:p>
          <a:p>
            <a:pPr algn="ctr" defTabSz="894557"/>
            <a:r>
              <a:rPr lang="ru-RU" sz="2800" b="1" dirty="0" smtClean="0">
                <a:solidFill>
                  <a:srgbClr val="456B5A"/>
                </a:solidFill>
                <a:cs typeface="+mn-cs"/>
              </a:rPr>
              <a:t>306,7</a:t>
            </a:r>
            <a:endParaRPr lang="ru-RU" sz="2800" b="1" dirty="0">
              <a:solidFill>
                <a:srgbClr val="456B5A"/>
              </a:solidFill>
              <a:cs typeface="+mn-cs"/>
            </a:endParaRPr>
          </a:p>
          <a:p>
            <a:pPr algn="ctr" defTabSz="894557"/>
            <a:r>
              <a:rPr lang="ru-RU" sz="2800" b="1" dirty="0">
                <a:solidFill>
                  <a:srgbClr val="456B5A"/>
                </a:solidFill>
                <a:cs typeface="+mn-cs"/>
              </a:rPr>
              <a:t>млн. 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495794" y="2019211"/>
            <a:ext cx="243978" cy="27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76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endParaRPr lang="ru-RU" sz="1176" dirty="0"/>
          </a:p>
        </p:txBody>
      </p:sp>
    </p:spTree>
    <p:extLst>
      <p:ext uri="{BB962C8B-B14F-4D97-AF65-F5344CB8AC3E}">
        <p14:creationId xmlns:p14="http://schemas.microsoft.com/office/powerpoint/2010/main" val="264098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0" y="2533025"/>
            <a:ext cx="8961438" cy="117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94" tIns="45246" rIns="90494" bIns="45246">
            <a:spAutoFit/>
          </a:bodyPr>
          <a:lstStyle/>
          <a:p>
            <a:pPr algn="ctr" defTabSz="908602"/>
            <a:endParaRPr lang="ru-RU" sz="3500" b="1" dirty="0">
              <a:solidFill>
                <a:srgbClr val="002960"/>
              </a:solidFill>
              <a:cs typeface="Arial" pitchFamily="34" charset="0"/>
            </a:endParaRPr>
          </a:p>
          <a:p>
            <a:pPr algn="ctr" defTabSz="908602"/>
            <a:r>
              <a:rPr lang="ru-RU" sz="3500" b="1" dirty="0">
                <a:solidFill>
                  <a:srgbClr val="002960"/>
                </a:solidFill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heme/theme1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54102</TotalTime>
  <Words>509</Words>
  <Application>Microsoft Office PowerPoint</Application>
  <PresentationFormat>Произвольный</PresentationFormat>
  <Paragraphs>136</Paragraphs>
  <Slides>8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Universal Template_RU</vt:lpstr>
      <vt:lpstr>2_Universal Template_RU</vt:lpstr>
      <vt:lpstr>think-cell Slide</vt:lpstr>
      <vt:lpstr>Презентация PowerPoint</vt:lpstr>
      <vt:lpstr>РАСПРЕДЕЛЕНИЕ НАЛОГОВЫХ И НЕНАЛОГОВЫХ ДОХОДОВ ПО УРОВНЯМ БЮДЖЕТОВ В ИРКУТСКОЙ ОБЛАСТИ И РФ  (на 01.12.2018)</vt:lpstr>
      <vt:lpstr>Презентация PowerPoint</vt:lpstr>
      <vt:lpstr>Презентация PowerPoint</vt:lpstr>
      <vt:lpstr>Презентация PowerPoint</vt:lpstr>
      <vt:lpstr>Презентация PowerPoint</vt:lpstr>
      <vt:lpstr>СУБСИДИЯ «ЗА ЭФФЕКТИВНОЕ УПРАВЛЕНИЕ БЮДЖЕТНЫМИ СРЕДСТВАМИ» В 2018 ГОДУ</vt:lpstr>
      <vt:lpstr>Презентация PowerPoint</vt:lpstr>
    </vt:vector>
  </TitlesOfParts>
  <Company>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Байбурова И.Н.</cp:lastModifiedBy>
  <cp:revision>2572</cp:revision>
  <cp:lastPrinted>2018-12-21T07:12:32Z</cp:lastPrinted>
  <dcterms:created xsi:type="dcterms:W3CDTF">2006-03-07T14:01:06Z</dcterms:created>
  <dcterms:modified xsi:type="dcterms:W3CDTF">2018-12-24T05:39:04Z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