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493" r:id="rId2"/>
    <p:sldId id="484" r:id="rId3"/>
    <p:sldId id="494" r:id="rId4"/>
    <p:sldId id="495" r:id="rId5"/>
    <p:sldId id="500" r:id="rId6"/>
    <p:sldId id="501" r:id="rId7"/>
    <p:sldId id="502" r:id="rId8"/>
    <p:sldId id="497" r:id="rId9"/>
    <p:sldId id="503" r:id="rId10"/>
    <p:sldId id="451" r:id="rId11"/>
    <p:sldId id="50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E9130-3FA9-4536-89DB-E10472D38712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1C44D-85BC-4DF5-AA7D-29622940CE5C}">
      <dgm:prSet phldrT="[Текст]"/>
      <dgm:spPr/>
      <dgm:t>
        <a:bodyPr/>
        <a:lstStyle/>
        <a:p>
          <a:pPr>
            <a:buNone/>
          </a:pPr>
          <a:r>
            <a:rPr lang="ru-RU" i="1" dirty="0"/>
            <a:t>«Направлять  некоммерческим  организациям  </a:t>
          </a:r>
          <a:r>
            <a:rPr lang="ru-RU" b="1" i="1" dirty="0"/>
            <a:t>до 10 процентов средств</a:t>
          </a:r>
          <a:r>
            <a:rPr lang="ru-RU" i="1" dirty="0"/>
            <a:t> региональных и  муниципальных социальных программ, чтобы НКО могли участвовать в оказании социальных услуг, которые финансируются за счёт бюджетов». </a:t>
          </a:r>
        </a:p>
      </dgm:t>
    </dgm:pt>
    <dgm:pt modelId="{0902BF36-FB46-4C41-B347-76645F6FEDBD}" type="parTrans" cxnId="{E729301E-EEEE-412E-A8BB-9243F0198E20}">
      <dgm:prSet/>
      <dgm:spPr/>
      <dgm:t>
        <a:bodyPr/>
        <a:lstStyle/>
        <a:p>
          <a:endParaRPr lang="ru-RU"/>
        </a:p>
      </dgm:t>
    </dgm:pt>
    <dgm:pt modelId="{EC08665F-1907-4C24-8386-B123EED40E33}" type="sibTrans" cxnId="{E729301E-EEEE-412E-A8BB-9243F0198E20}">
      <dgm:prSet/>
      <dgm:spPr/>
      <dgm:t>
        <a:bodyPr/>
        <a:lstStyle/>
        <a:p>
          <a:endParaRPr lang="ru-RU"/>
        </a:p>
      </dgm:t>
    </dgm:pt>
    <dgm:pt modelId="{0F36DE8E-28DF-4D9F-89D7-1094B3EF984B}">
      <dgm:prSet/>
      <dgm:spPr/>
      <dgm:t>
        <a:bodyPr/>
        <a:lstStyle/>
        <a:p>
          <a:r>
            <a:rPr lang="ru-RU" i="1" dirty="0"/>
            <a:t>«Я прошу Общественную палату… предметно заняться поддержкой… </a:t>
          </a:r>
          <a:r>
            <a:rPr lang="ru-RU" b="1" i="1" dirty="0"/>
            <a:t>некоммерческих организаций. </a:t>
          </a:r>
          <a:r>
            <a:rPr lang="ru-RU" i="1" dirty="0"/>
            <a:t>Я хочу, чтобы меня услышали и губернаторы, и муниципальные власти. Я прошу вас, что называется, </a:t>
          </a:r>
          <a:r>
            <a:rPr lang="ru-RU" b="1" i="1" dirty="0"/>
            <a:t>не жадничать,</a:t>
          </a:r>
          <a:r>
            <a:rPr lang="ru-RU" i="1" dirty="0"/>
            <a:t> не отдавать по привычке, по накатанной предпочтения исключительно казённым структурам, а по максимуму привлекать к исполнению социальных услуг и некоммерческие организации. Ещё раз хочу обратиться ко многим из вас: </a:t>
          </a:r>
          <a:r>
            <a:rPr lang="ru-RU" b="1" i="1" dirty="0"/>
            <a:t>не прятаться в служебных кабинетах</a:t>
          </a:r>
          <a:r>
            <a:rPr lang="ru-RU" i="1" dirty="0"/>
            <a:t>, не бояться диалога с людьми – идти навстречу, честно и открыто разговаривать с людьми, поддерживать их инициативы».: </a:t>
          </a:r>
        </a:p>
      </dgm:t>
    </dgm:pt>
    <dgm:pt modelId="{E0A738BB-02ED-4840-8339-F41B13B5068E}" type="parTrans" cxnId="{13C6CF58-1BAA-4DCB-B614-285998145097}">
      <dgm:prSet/>
      <dgm:spPr/>
      <dgm:t>
        <a:bodyPr/>
        <a:lstStyle/>
        <a:p>
          <a:endParaRPr lang="ru-RU"/>
        </a:p>
      </dgm:t>
    </dgm:pt>
    <dgm:pt modelId="{CFA4565E-C697-4E08-87F1-5C705421B568}" type="sibTrans" cxnId="{13C6CF58-1BAA-4DCB-B614-285998145097}">
      <dgm:prSet/>
      <dgm:spPr/>
      <dgm:t>
        <a:bodyPr/>
        <a:lstStyle/>
        <a:p>
          <a:endParaRPr lang="ru-RU"/>
        </a:p>
      </dgm:t>
    </dgm:pt>
    <dgm:pt modelId="{AA74DDEE-A957-4361-A30E-C1CB3C939567}" type="pres">
      <dgm:prSet presAssocID="{237E9130-3FA9-4536-89DB-E10472D387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AEB95-0C57-4F10-8A77-558326AB90BC}" type="pres">
      <dgm:prSet presAssocID="{10C1C44D-85BC-4DF5-AA7D-29622940CE5C}" presName="comp" presStyleCnt="0"/>
      <dgm:spPr/>
    </dgm:pt>
    <dgm:pt modelId="{3E00A584-AA3D-4748-A73B-109D6FA1DAB1}" type="pres">
      <dgm:prSet presAssocID="{10C1C44D-85BC-4DF5-AA7D-29622940CE5C}" presName="box" presStyleLbl="node1" presStyleIdx="0" presStyleCnt="2"/>
      <dgm:spPr/>
      <dgm:t>
        <a:bodyPr/>
        <a:lstStyle/>
        <a:p>
          <a:endParaRPr lang="ru-RU"/>
        </a:p>
      </dgm:t>
    </dgm:pt>
    <dgm:pt modelId="{C1E8C8AE-AFFF-4E4A-823E-8E6FA1CEE3F5}" type="pres">
      <dgm:prSet presAssocID="{10C1C44D-85BC-4DF5-AA7D-29622940CE5C}" presName="img" presStyleLbl="fgImgPlac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1DE0343-0874-4231-A186-20E358D1E597}" type="pres">
      <dgm:prSet presAssocID="{10C1C44D-85BC-4DF5-AA7D-29622940CE5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F9D9-A807-4461-87EA-FD8F8A14BC6F}" type="pres">
      <dgm:prSet presAssocID="{EC08665F-1907-4C24-8386-B123EED40E33}" presName="spacer" presStyleCnt="0"/>
      <dgm:spPr/>
    </dgm:pt>
    <dgm:pt modelId="{CDF8560F-843A-42ED-8594-7207E34DB839}" type="pres">
      <dgm:prSet presAssocID="{0F36DE8E-28DF-4D9F-89D7-1094B3EF984B}" presName="comp" presStyleCnt="0"/>
      <dgm:spPr/>
    </dgm:pt>
    <dgm:pt modelId="{FADBF604-7DDA-47D9-A05E-0EC327FFEB96}" type="pres">
      <dgm:prSet presAssocID="{0F36DE8E-28DF-4D9F-89D7-1094B3EF984B}" presName="box" presStyleLbl="node1" presStyleIdx="1" presStyleCnt="2" custScaleY="115210"/>
      <dgm:spPr/>
      <dgm:t>
        <a:bodyPr/>
        <a:lstStyle/>
        <a:p>
          <a:endParaRPr lang="ru-RU"/>
        </a:p>
      </dgm:t>
    </dgm:pt>
    <dgm:pt modelId="{C55B0409-2F0E-4A91-AA4E-9034477C305B}" type="pres">
      <dgm:prSet presAssocID="{0F36DE8E-28DF-4D9F-89D7-1094B3EF984B}" presName="img" presStyleLbl="fgImgPlace1" presStyleIdx="1" presStyleCnt="2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1A2C41F8-305F-4123-AC3C-4D59744ADC9A}" type="pres">
      <dgm:prSet presAssocID="{0F36DE8E-28DF-4D9F-89D7-1094B3EF984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6CF58-1BAA-4DCB-B614-285998145097}" srcId="{237E9130-3FA9-4536-89DB-E10472D38712}" destId="{0F36DE8E-28DF-4D9F-89D7-1094B3EF984B}" srcOrd="1" destOrd="0" parTransId="{E0A738BB-02ED-4840-8339-F41B13B5068E}" sibTransId="{CFA4565E-C697-4E08-87F1-5C705421B568}"/>
    <dgm:cxn modelId="{E729301E-EEEE-412E-A8BB-9243F0198E20}" srcId="{237E9130-3FA9-4536-89DB-E10472D38712}" destId="{10C1C44D-85BC-4DF5-AA7D-29622940CE5C}" srcOrd="0" destOrd="0" parTransId="{0902BF36-FB46-4C41-B347-76645F6FEDBD}" sibTransId="{EC08665F-1907-4C24-8386-B123EED40E33}"/>
    <dgm:cxn modelId="{2B57BBCC-D7EB-4DF2-AF19-95017F51F0BB}" type="presOf" srcId="{0F36DE8E-28DF-4D9F-89D7-1094B3EF984B}" destId="{1A2C41F8-305F-4123-AC3C-4D59744ADC9A}" srcOrd="1" destOrd="0" presId="urn:microsoft.com/office/officeart/2005/8/layout/vList4"/>
    <dgm:cxn modelId="{7E308EDF-8982-4C23-B08A-8E26C46D3D45}" type="presOf" srcId="{10C1C44D-85BC-4DF5-AA7D-29622940CE5C}" destId="{3E00A584-AA3D-4748-A73B-109D6FA1DAB1}" srcOrd="0" destOrd="0" presId="urn:microsoft.com/office/officeart/2005/8/layout/vList4"/>
    <dgm:cxn modelId="{24AE5421-EFEE-451B-BC5A-FA07F75182FA}" type="presOf" srcId="{237E9130-3FA9-4536-89DB-E10472D38712}" destId="{AA74DDEE-A957-4361-A30E-C1CB3C939567}" srcOrd="0" destOrd="0" presId="urn:microsoft.com/office/officeart/2005/8/layout/vList4"/>
    <dgm:cxn modelId="{954D186F-BB59-4A1C-BC06-49CDEC9444B1}" type="presOf" srcId="{0F36DE8E-28DF-4D9F-89D7-1094B3EF984B}" destId="{FADBF604-7DDA-47D9-A05E-0EC327FFEB96}" srcOrd="0" destOrd="0" presId="urn:microsoft.com/office/officeart/2005/8/layout/vList4"/>
    <dgm:cxn modelId="{BB41FFC6-E052-4201-BA62-5014179D17DE}" type="presOf" srcId="{10C1C44D-85BC-4DF5-AA7D-29622940CE5C}" destId="{F1DE0343-0874-4231-A186-20E358D1E597}" srcOrd="1" destOrd="0" presId="urn:microsoft.com/office/officeart/2005/8/layout/vList4"/>
    <dgm:cxn modelId="{5D9DAF80-FE1A-405E-997D-2D24CD785E63}" type="presParOf" srcId="{AA74DDEE-A957-4361-A30E-C1CB3C939567}" destId="{EBBAEB95-0C57-4F10-8A77-558326AB90BC}" srcOrd="0" destOrd="0" presId="urn:microsoft.com/office/officeart/2005/8/layout/vList4"/>
    <dgm:cxn modelId="{B9B93567-80CD-4BDF-911A-B2446F09FBD0}" type="presParOf" srcId="{EBBAEB95-0C57-4F10-8A77-558326AB90BC}" destId="{3E00A584-AA3D-4748-A73B-109D6FA1DAB1}" srcOrd="0" destOrd="0" presId="urn:microsoft.com/office/officeart/2005/8/layout/vList4"/>
    <dgm:cxn modelId="{8314CEF2-B7D7-467D-9999-94FB462C7BAC}" type="presParOf" srcId="{EBBAEB95-0C57-4F10-8A77-558326AB90BC}" destId="{C1E8C8AE-AFFF-4E4A-823E-8E6FA1CEE3F5}" srcOrd="1" destOrd="0" presId="urn:microsoft.com/office/officeart/2005/8/layout/vList4"/>
    <dgm:cxn modelId="{3A9170D5-2489-42E5-B31C-8EB72302F928}" type="presParOf" srcId="{EBBAEB95-0C57-4F10-8A77-558326AB90BC}" destId="{F1DE0343-0874-4231-A186-20E358D1E597}" srcOrd="2" destOrd="0" presId="urn:microsoft.com/office/officeart/2005/8/layout/vList4"/>
    <dgm:cxn modelId="{7AA2D1DE-7B0A-41CF-A319-B80749DD5960}" type="presParOf" srcId="{AA74DDEE-A957-4361-A30E-C1CB3C939567}" destId="{90E5F9D9-A807-4461-87EA-FD8F8A14BC6F}" srcOrd="1" destOrd="0" presId="urn:microsoft.com/office/officeart/2005/8/layout/vList4"/>
    <dgm:cxn modelId="{4449CB6B-CE64-44D4-8C8E-FA8D8296218F}" type="presParOf" srcId="{AA74DDEE-A957-4361-A30E-C1CB3C939567}" destId="{CDF8560F-843A-42ED-8594-7207E34DB839}" srcOrd="2" destOrd="0" presId="urn:microsoft.com/office/officeart/2005/8/layout/vList4"/>
    <dgm:cxn modelId="{CF9A17DC-89AF-4D87-BBB0-A106E6D71AC8}" type="presParOf" srcId="{CDF8560F-843A-42ED-8594-7207E34DB839}" destId="{FADBF604-7DDA-47D9-A05E-0EC327FFEB96}" srcOrd="0" destOrd="0" presId="urn:microsoft.com/office/officeart/2005/8/layout/vList4"/>
    <dgm:cxn modelId="{EE763A37-5E3F-4791-9DD0-501A116AABE9}" type="presParOf" srcId="{CDF8560F-843A-42ED-8594-7207E34DB839}" destId="{C55B0409-2F0E-4A91-AA4E-9034477C305B}" srcOrd="1" destOrd="0" presId="urn:microsoft.com/office/officeart/2005/8/layout/vList4"/>
    <dgm:cxn modelId="{4BCE2508-B927-47AE-A12E-718801D70B9D}" type="presParOf" srcId="{CDF8560F-843A-42ED-8594-7207E34DB839}" destId="{1A2C41F8-305F-4123-AC3C-4D59744ADC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A584-AA3D-4748-A73B-109D6FA1DAB1}">
      <dsp:nvSpPr>
        <dsp:cNvPr id="0" name=""/>
        <dsp:cNvSpPr/>
      </dsp:nvSpPr>
      <dsp:spPr>
        <a:xfrm>
          <a:off x="0" y="0"/>
          <a:ext cx="9036496" cy="2130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«Направлять  некоммерческим  организациям  </a:t>
          </a:r>
          <a:r>
            <a:rPr lang="ru-RU" sz="1600" b="1" i="1" kern="1200" dirty="0"/>
            <a:t>до 10 процентов средств</a:t>
          </a:r>
          <a:r>
            <a:rPr lang="ru-RU" sz="1600" i="1" kern="1200" dirty="0"/>
            <a:t> региональных и  муниципальных социальных программ, чтобы НКО могли участвовать в оказании социальных услуг, которые финансируются за счёт бюджетов». </a:t>
          </a:r>
        </a:p>
      </dsp:txBody>
      <dsp:txXfrm>
        <a:off x="2020377" y="0"/>
        <a:ext cx="7016118" cy="2130784"/>
      </dsp:txXfrm>
    </dsp:sp>
    <dsp:sp modelId="{C1E8C8AE-AFFF-4E4A-823E-8E6FA1CEE3F5}">
      <dsp:nvSpPr>
        <dsp:cNvPr id="0" name=""/>
        <dsp:cNvSpPr/>
      </dsp:nvSpPr>
      <dsp:spPr>
        <a:xfrm>
          <a:off x="213078" y="213078"/>
          <a:ext cx="1807299" cy="170462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FADBF604-7DDA-47D9-A05E-0EC327FFEB96}">
      <dsp:nvSpPr>
        <dsp:cNvPr id="0" name=""/>
        <dsp:cNvSpPr/>
      </dsp:nvSpPr>
      <dsp:spPr>
        <a:xfrm>
          <a:off x="0" y="2343862"/>
          <a:ext cx="9036496" cy="2454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/>
            <a:t>«Я прошу Общественную палату… предметно заняться поддержкой… </a:t>
          </a:r>
          <a:r>
            <a:rPr lang="ru-RU" sz="1600" b="1" i="1" kern="1200" dirty="0"/>
            <a:t>некоммерческих организаций. </a:t>
          </a:r>
          <a:r>
            <a:rPr lang="ru-RU" sz="1600" i="1" kern="1200" dirty="0"/>
            <a:t>Я хочу, чтобы меня услышали и губернаторы, и муниципальные власти. Я прошу вас, что называется, </a:t>
          </a:r>
          <a:r>
            <a:rPr lang="ru-RU" sz="1600" b="1" i="1" kern="1200" dirty="0"/>
            <a:t>не жадничать,</a:t>
          </a:r>
          <a:r>
            <a:rPr lang="ru-RU" sz="1600" i="1" kern="1200" dirty="0"/>
            <a:t> не отдавать по привычке, по накатанной предпочтения исключительно казённым структурам, а по максимуму привлекать к исполнению социальных услуг и некоммерческие организации. Ещё раз хочу обратиться ко многим из вас: </a:t>
          </a:r>
          <a:r>
            <a:rPr lang="ru-RU" sz="1600" b="1" i="1" kern="1200" dirty="0"/>
            <a:t>не прятаться в служебных кабинетах</a:t>
          </a:r>
          <a:r>
            <a:rPr lang="ru-RU" sz="1600" i="1" kern="1200" dirty="0"/>
            <a:t>, не бояться диалога с людьми – идти навстречу, честно и открыто разговаривать с людьми, поддерживать их инициативы».: </a:t>
          </a:r>
        </a:p>
      </dsp:txBody>
      <dsp:txXfrm>
        <a:off x="2020377" y="2343862"/>
        <a:ext cx="7016118" cy="2454876"/>
      </dsp:txXfrm>
    </dsp:sp>
    <dsp:sp modelId="{C55B0409-2F0E-4A91-AA4E-9034477C305B}">
      <dsp:nvSpPr>
        <dsp:cNvPr id="0" name=""/>
        <dsp:cNvSpPr/>
      </dsp:nvSpPr>
      <dsp:spPr>
        <a:xfrm>
          <a:off x="213078" y="2718987"/>
          <a:ext cx="1807299" cy="170462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1997F-0D9C-48D6-95A2-1E7389039226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0FEC-C2C4-4073-958C-21CA7E2B9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5225801"/>
            <a:ext cx="9129711" cy="15841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80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Уралова Светлана Валентиновна, 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8000" i="1" dirty="0">
                <a:latin typeface="Arial" pitchFamily="34" charset="0"/>
                <a:ea typeface="Tahoma" pitchFamily="34" charset="0"/>
                <a:cs typeface="Arial" pitchFamily="34" charset="0"/>
              </a:rPr>
              <a:t>ч</a:t>
            </a:r>
            <a:r>
              <a:rPr lang="ru-RU" sz="8000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лен Общественной палаты РФ,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8000" i="1" dirty="0">
                <a:latin typeface="Arial" pitchFamily="34" charset="0"/>
                <a:ea typeface="Tahoma" pitchFamily="34" charset="0"/>
                <a:cs typeface="Arial" pitchFamily="34" charset="0"/>
              </a:rPr>
              <a:t>з</a:t>
            </a:r>
            <a:r>
              <a:rPr lang="ru-RU" sz="8000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аместитель председателя 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8000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Общественной палаты Иркутской области</a:t>
            </a:r>
            <a:r>
              <a:rPr lang="ru-RU" sz="4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lang="ru-RU" sz="96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Практика вхождения СО НКО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 рынок социальных услуг </a:t>
            </a:r>
            <a:endParaRPr lang="ru-RU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4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Иркутской области.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0"/>
            <a:ext cx="2807297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00776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/>
              <a:t>Ежегодное Послание Губернатора Иркутской области о положении дел в Иркутской области в 2016г. и основных направлениях областной государственной политики на 2017г.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85541"/>
            <a:ext cx="8888070" cy="5272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«Поручаю Правительству Иркутской области обеспечить реализацию комплексного </a:t>
            </a:r>
          </a:p>
          <a:p>
            <a:pPr marL="0" indent="0">
              <a:buNone/>
            </a:pPr>
            <a:r>
              <a:rPr lang="ru-RU" sz="2400" i="1" dirty="0"/>
              <a:t>плана, предусмотреть </a:t>
            </a:r>
          </a:p>
          <a:p>
            <a:pPr marL="0" indent="0">
              <a:buNone/>
            </a:pPr>
            <a:r>
              <a:rPr lang="ru-RU" sz="2400" i="1" dirty="0"/>
              <a:t>необходимые меры </a:t>
            </a:r>
          </a:p>
          <a:p>
            <a:pPr marL="0" indent="0">
              <a:buNone/>
            </a:pPr>
            <a:r>
              <a:rPr lang="ru-RU" sz="2400" i="1" dirty="0"/>
              <a:t>имущественной</a:t>
            </a:r>
          </a:p>
          <a:p>
            <a:pPr marL="0" indent="0">
              <a:buNone/>
            </a:pPr>
            <a:r>
              <a:rPr lang="ru-RU" sz="2400" i="1" dirty="0"/>
              <a:t>поддержки и создание </a:t>
            </a:r>
          </a:p>
          <a:p>
            <a:pPr marL="0" indent="0">
              <a:buNone/>
            </a:pPr>
            <a:r>
              <a:rPr lang="ru-RU" sz="2400" i="1" dirty="0"/>
              <a:t>инфраструктуры </a:t>
            </a:r>
          </a:p>
          <a:p>
            <a:pPr marL="0" indent="0">
              <a:buNone/>
            </a:pPr>
            <a:r>
              <a:rPr lang="ru-RU" sz="2400" i="1" dirty="0"/>
              <a:t>для создания новых </a:t>
            </a:r>
          </a:p>
          <a:p>
            <a:pPr marL="0" indent="0">
              <a:buNone/>
            </a:pPr>
            <a:r>
              <a:rPr lang="ru-RU" sz="2400" i="1" dirty="0"/>
              <a:t>и развития действующих </a:t>
            </a:r>
          </a:p>
          <a:p>
            <a:pPr marL="0" indent="0">
              <a:buNone/>
            </a:pPr>
            <a:r>
              <a:rPr lang="ru-RU" sz="2400" i="1" dirty="0"/>
              <a:t>социально-</a:t>
            </a:r>
          </a:p>
          <a:p>
            <a:pPr marL="0" indent="0">
              <a:buNone/>
            </a:pPr>
            <a:r>
              <a:rPr lang="ru-RU" sz="2400" i="1" dirty="0"/>
              <a:t>ориентированных </a:t>
            </a:r>
          </a:p>
          <a:p>
            <a:pPr marL="0" indent="0">
              <a:buNone/>
            </a:pPr>
            <a:r>
              <a:rPr lang="ru-RU" sz="2400" i="1" dirty="0"/>
              <a:t>некоммерческих организаций»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405429"/>
            <a:ext cx="493204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Реализация рекомендаций Байкальского Гражданского Форума 2017г. </a:t>
            </a:r>
          </a:p>
          <a:p>
            <a:r>
              <a:rPr lang="ru-RU" dirty="0" smtClean="0"/>
              <a:t>Ускорить развитие инфраструктуры </a:t>
            </a:r>
            <a:r>
              <a:rPr lang="ru-RU" dirty="0"/>
              <a:t>поддержки </a:t>
            </a:r>
            <a:r>
              <a:rPr lang="ru-RU" dirty="0" smtClean="0"/>
              <a:t>НКО, в </a:t>
            </a:r>
            <a:r>
              <a:rPr lang="ru-RU" dirty="0" err="1" smtClean="0"/>
              <a:t>т.ч</a:t>
            </a:r>
            <a:r>
              <a:rPr lang="ru-RU" dirty="0" smtClean="0"/>
              <a:t>. ресурсных центров для СО НКО (особенно имущественная, образовательная  поддержка)</a:t>
            </a:r>
            <a:endParaRPr lang="ru-RU" dirty="0"/>
          </a:p>
          <a:p>
            <a:r>
              <a:rPr lang="ru-RU" dirty="0" smtClean="0"/>
              <a:t>Внедрять 2-х и 3-3 летнее финансирование программ поддержки НКО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7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46333"/>
              </p:ext>
            </p:extLst>
          </p:nvPr>
        </p:nvGraphicFramePr>
        <p:xfrm>
          <a:off x="0" y="1868648"/>
          <a:ext cx="9036496" cy="480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09"/>
            <a:ext cx="9036496" cy="19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408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6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1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8" y="0"/>
            <a:ext cx="9326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8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6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Мероприятия Общественной палаты Иркутской области 5 созыва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Круглый стол «НКО на рынке социальных услуг в Иркутской области: внедрение решений Байкальского Гражданского Форума - 2015» (16 апреля 2016г.), </a:t>
            </a:r>
            <a:endParaRPr lang="ru-RU" dirty="0" smtClean="0"/>
          </a:p>
          <a:p>
            <a:r>
              <a:rPr lang="ru-RU" dirty="0" err="1" smtClean="0"/>
              <a:t>Предфорумная</a:t>
            </a:r>
            <a:r>
              <a:rPr lang="ru-RU" dirty="0" smtClean="0"/>
              <a:t> </a:t>
            </a:r>
            <a:r>
              <a:rPr lang="ru-RU" dirty="0"/>
              <a:t>сессия Байкальского Гражданского Форума «СО НКО на рынке социальных услуг в Иркутской области» (18 января 2017г.), </a:t>
            </a:r>
            <a:endParaRPr lang="ru-RU" dirty="0" smtClean="0"/>
          </a:p>
          <a:p>
            <a:r>
              <a:rPr lang="ru-RU" dirty="0" smtClean="0"/>
              <a:t>Заседание </a:t>
            </a:r>
            <a:r>
              <a:rPr lang="ru-RU" dirty="0"/>
              <a:t>Общественного совета при аппарате Губернатора Иркутской области и Правительства Иркутской области, специализированные заседания комиссии по развитию гражданского общества (10 марта 2017г.),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СО НКО на рынке </a:t>
            </a:r>
            <a:r>
              <a:rPr lang="ru-RU" dirty="0" err="1"/>
              <a:t>соцуслуг</a:t>
            </a:r>
            <a:r>
              <a:rPr lang="ru-RU" dirty="0"/>
              <a:t>» </a:t>
            </a:r>
            <a:r>
              <a:rPr lang="ru-RU" dirty="0" smtClean="0"/>
              <a:t>секция </a:t>
            </a:r>
            <a:r>
              <a:rPr lang="ru-RU" dirty="0"/>
              <a:t>на Байкальском Гражданском Форуме </a:t>
            </a:r>
            <a:r>
              <a:rPr lang="ru-RU" dirty="0" smtClean="0"/>
              <a:t>(23 </a:t>
            </a:r>
            <a:r>
              <a:rPr lang="ru-RU" dirty="0"/>
              <a:t>июня 2017 г., </a:t>
            </a:r>
            <a:r>
              <a:rPr lang="ru-RU" dirty="0" smtClean="0"/>
              <a:t>резолюция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Межрегиональная </a:t>
            </a:r>
            <a:r>
              <a:rPr lang="ru-RU" dirty="0"/>
              <a:t>конференция </a:t>
            </a:r>
            <a:r>
              <a:rPr lang="ru-RU" dirty="0" smtClean="0"/>
              <a:t>«</a:t>
            </a:r>
            <a:r>
              <a:rPr lang="ru-RU" dirty="0"/>
              <a:t>Опыт и перспективы развития социально ориентированных НКО на рынке социальных услуг</a:t>
            </a:r>
            <a:r>
              <a:rPr lang="ru-RU" dirty="0" smtClean="0"/>
              <a:t>» (25 октября 2017г.)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39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261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Общественной палаты Иркутской области 5 созыва</vt:lpstr>
      <vt:lpstr>Ежегодное Послание Губернатора Иркутской области о положении дел в Иркутской области в 2016г. и основных направлениях областной государственной политики на 2017г.</vt:lpstr>
      <vt:lpstr>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Антипина Лариса Сергеевна</cp:lastModifiedBy>
  <cp:revision>177</cp:revision>
  <cp:lastPrinted>2017-06-13T10:57:36Z</cp:lastPrinted>
  <dcterms:created xsi:type="dcterms:W3CDTF">2015-06-26T02:56:21Z</dcterms:created>
  <dcterms:modified xsi:type="dcterms:W3CDTF">2017-12-25T02:56:04Z</dcterms:modified>
</cp:coreProperties>
</file>