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drawings/drawing6.xml" ContentType="application/vnd.openxmlformats-officedocument.drawingml.chartshapes+xml"/>
  <Override PartName="/ppt/charts/chart8.xml" ContentType="application/vnd.openxmlformats-officedocument.drawingml.chart+xml"/>
  <Override PartName="/ppt/drawings/drawing7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drawings/drawing8.xml" ContentType="application/vnd.openxmlformats-officedocument.drawingml.chartshapes+xml"/>
  <Override PartName="/ppt/charts/chart10.xml" ContentType="application/vnd.openxmlformats-officedocument.drawingml.chart+xml"/>
  <Override PartName="/ppt/drawings/drawing9.xml" ContentType="application/vnd.openxmlformats-officedocument.drawingml.chartshapes+xml"/>
  <Override PartName="/ppt/charts/chart11.xml" ContentType="application/vnd.openxmlformats-officedocument.drawingml.chart+xml"/>
  <Override PartName="/ppt/drawings/drawing10.xml" ContentType="application/vnd.openxmlformats-officedocument.drawingml.chartshapes+xml"/>
  <Override PartName="/ppt/charts/chart12.xml" ContentType="application/vnd.openxmlformats-officedocument.drawingml.chart+xml"/>
  <Override PartName="/ppt/drawings/drawing11.xml" ContentType="application/vnd.openxmlformats-officedocument.drawingml.chartshapes+xml"/>
  <Override PartName="/ppt/charts/chart13.xml" ContentType="application/vnd.openxmlformats-officedocument.drawingml.chart+xml"/>
  <Override PartName="/ppt/drawings/drawing12.xml" ContentType="application/vnd.openxmlformats-officedocument.drawingml.chartshapes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drawings/drawing13.xml" ContentType="application/vnd.openxmlformats-officedocument.drawingml.chartshapes+xml"/>
  <Override PartName="/ppt/charts/chart16.xml" ContentType="application/vnd.openxmlformats-officedocument.drawingml.chart+xml"/>
  <Override PartName="/ppt/drawings/drawing14.xml" ContentType="application/vnd.openxmlformats-officedocument.drawingml.chartshapes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7.xml" ContentType="application/vnd.openxmlformats-officedocument.drawingml.chart+xml"/>
  <Override PartName="/ppt/drawings/drawing15.xml" ContentType="application/vnd.openxmlformats-officedocument.drawingml.chartshapes+xml"/>
  <Override PartName="/ppt/charts/chart18.xml" ContentType="application/vnd.openxmlformats-officedocument.drawingml.chart+xml"/>
  <Override PartName="/ppt/drawings/drawing16.xml" ContentType="application/vnd.openxmlformats-officedocument.drawingml.chartshapes+xml"/>
  <Override PartName="/ppt/charts/chart19.xml" ContentType="application/vnd.openxmlformats-officedocument.drawingml.chart+xml"/>
  <Override PartName="/ppt/drawings/drawing17.xml" ContentType="application/vnd.openxmlformats-officedocument.drawingml.chartshapes+xml"/>
  <Override PartName="/ppt/charts/chart20.xml" ContentType="application/vnd.openxmlformats-officedocument.drawingml.chart+xml"/>
  <Override PartName="/ppt/drawings/drawing18.xml" ContentType="application/vnd.openxmlformats-officedocument.drawingml.chartshapes+xml"/>
  <Override PartName="/ppt/charts/chart21.xml" ContentType="application/vnd.openxmlformats-officedocument.drawingml.chart+xml"/>
  <Override PartName="/ppt/drawings/drawing19.xml" ContentType="application/vnd.openxmlformats-officedocument.drawingml.chartshape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814" r:id="rId1"/>
  </p:sldMasterIdLst>
  <p:notesMasterIdLst>
    <p:notesMasterId r:id="rId14"/>
  </p:notesMasterIdLst>
  <p:handoutMasterIdLst>
    <p:handoutMasterId r:id="rId15"/>
  </p:handoutMasterIdLst>
  <p:sldIdLst>
    <p:sldId id="388" r:id="rId2"/>
    <p:sldId id="394" r:id="rId3"/>
    <p:sldId id="396" r:id="rId4"/>
    <p:sldId id="382" r:id="rId5"/>
    <p:sldId id="405" r:id="rId6"/>
    <p:sldId id="406" r:id="rId7"/>
    <p:sldId id="411" r:id="rId8"/>
    <p:sldId id="408" r:id="rId9"/>
    <p:sldId id="409" r:id="rId10"/>
    <p:sldId id="410" r:id="rId11"/>
    <p:sldId id="412" r:id="rId12"/>
    <p:sldId id="399" r:id="rId13"/>
  </p:sldIdLst>
  <p:sldSz cx="9144000" cy="6858000" type="screen4x3"/>
  <p:notesSz cx="6797675" cy="9926638"/>
  <p:defaultTextStyle>
    <a:defPPr>
      <a:defRPr lang="ru-RU"/>
    </a:defPPr>
    <a:lvl1pPr algn="l" defTabSz="89535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47675" indent="9525" algn="l" defTabSz="89535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895350" indent="19050" algn="l" defTabSz="89535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43025" indent="28575" algn="l" defTabSz="89535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792288" indent="36513" algn="l" defTabSz="89535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740000"/>
    <a:srgbClr val="CBA9E5"/>
    <a:srgbClr val="C1DAFF"/>
    <a:srgbClr val="ABC3FF"/>
    <a:srgbClr val="7293E4"/>
    <a:srgbClr val="CCECFF"/>
    <a:srgbClr val="6286E0"/>
    <a:srgbClr val="E7F1FF"/>
    <a:srgbClr val="D8E9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6092" autoAdjust="0"/>
  </p:normalViewPr>
  <p:slideViewPr>
    <p:cSldViewPr>
      <p:cViewPr varScale="1">
        <p:scale>
          <a:sx n="70" d="100"/>
          <a:sy n="70" d="100"/>
        </p:scale>
        <p:origin x="-114" y="-366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package" Target="../embeddings/_____Microsoft_Excel2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741584181605443"/>
          <c:y val="0.15454483519383314"/>
          <c:w val="0.42628826799468217"/>
          <c:h val="0.5804548966400991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82.2</c:v>
                </c:pt>
                <c:pt idx="1">
                  <c:v>43.7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tx2">
                <a:lumMod val="25000"/>
                <a:lumOff val="75000"/>
              </a:schemeClr>
            </a:solidFill>
            <a:ln w="9525" cap="flat" cmpd="sng" algn="ctr">
              <a:solidFill>
                <a:schemeClr val="accent1">
                  <a:lumMod val="90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Pt>
            <c:idx val="1"/>
            <c:bubble3D val="0"/>
            <c:spPr>
              <a:solidFill>
                <a:schemeClr val="accent3"/>
              </a:solidFill>
              <a:ln w="25400" cap="flat" cmpd="sng" algn="ctr">
                <a:solidFill>
                  <a:schemeClr val="accent1">
                    <a:lumMod val="90000"/>
                  </a:schemeClr>
                </a:solidFill>
                <a:prstDash val="solid"/>
              </a:ln>
              <a:effectLst/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48.9</c:v>
                </c:pt>
                <c:pt idx="1">
                  <c:v>31.1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tx2">
                <a:lumMod val="25000"/>
                <a:lumOff val="75000"/>
              </a:schemeClr>
            </a:solidFill>
            <a:ln w="9525" cap="flat" cmpd="sng" algn="ctr">
              <a:solidFill>
                <a:schemeClr val="accent1">
                  <a:lumMod val="90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Pt>
            <c:idx val="1"/>
            <c:bubble3D val="0"/>
            <c:spPr>
              <a:solidFill>
                <a:schemeClr val="accent3"/>
              </a:solidFill>
              <a:ln w="25400" cap="flat" cmpd="sng" algn="ctr">
                <a:solidFill>
                  <a:schemeClr val="accent1">
                    <a:lumMod val="90000"/>
                  </a:schemeClr>
                </a:solidFill>
                <a:prstDash val="solid"/>
              </a:ln>
              <a:effectLst/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48.9</c:v>
                </c:pt>
                <c:pt idx="1">
                  <c:v>31.1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tx2">
                <a:lumMod val="25000"/>
                <a:lumOff val="75000"/>
              </a:schemeClr>
            </a:solidFill>
            <a:ln w="9525" cap="flat" cmpd="sng" algn="ctr">
              <a:solidFill>
                <a:schemeClr val="accent1">
                  <a:lumMod val="90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Pt>
            <c:idx val="1"/>
            <c:bubble3D val="0"/>
            <c:spPr>
              <a:solidFill>
                <a:schemeClr val="accent3"/>
              </a:solidFill>
              <a:ln w="25400" cap="flat" cmpd="sng" algn="ctr">
                <a:solidFill>
                  <a:schemeClr val="accent1">
                    <a:lumMod val="90000"/>
                  </a:schemeClr>
                </a:solidFill>
                <a:prstDash val="solid"/>
              </a:ln>
              <a:effectLst/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48.9</c:v>
                </c:pt>
                <c:pt idx="1">
                  <c:v>31.1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tx2">
                <a:lumMod val="25000"/>
                <a:lumOff val="75000"/>
              </a:schemeClr>
            </a:solidFill>
            <a:ln w="9525" cap="flat" cmpd="sng" algn="ctr">
              <a:solidFill>
                <a:schemeClr val="accent1">
                  <a:lumMod val="90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Pt>
            <c:idx val="1"/>
            <c:bubble3D val="0"/>
            <c:spPr>
              <a:solidFill>
                <a:schemeClr val="accent3"/>
              </a:solidFill>
              <a:ln w="25400" cap="flat" cmpd="sng" algn="ctr">
                <a:solidFill>
                  <a:schemeClr val="accent1">
                    <a:lumMod val="90000"/>
                  </a:schemeClr>
                </a:solidFill>
                <a:prstDash val="solid"/>
              </a:ln>
              <a:effectLst/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48.9</c:v>
                </c:pt>
                <c:pt idx="1">
                  <c:v>31.1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86249675961945E-4"/>
          <c:y val="6.9288083217091123E-2"/>
          <c:w val="0.74679313409621162"/>
          <c:h val="0.785606162807304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женщин, прошедших обучение, чел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scene3d>
              <a:camera prst="orthographicFront"/>
              <a:lightRig rig="balanced" dir="b">
                <a:rot lat="0" lon="0" rev="8700000"/>
              </a:lightRig>
            </a:scene3d>
            <a:sp3d>
              <a:bevelT w="190500" h="38100"/>
            </a:sp3d>
          </c:spPr>
          <c:invertIfNegative val="0"/>
          <c:dLbls>
            <c:txPr>
              <a:bodyPr/>
              <a:lstStyle/>
              <a:p>
                <a:pPr>
                  <a:defRPr sz="1000" b="1" baseline="0">
                    <a:latin typeface="Arial (Основной текст)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  <c:pt idx="4">
                  <c:v>2016 год</c:v>
                </c:pt>
                <c:pt idx="5">
                  <c:v>8 мес. 2017 года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116</c:v>
                </c:pt>
                <c:pt idx="1">
                  <c:v>170</c:v>
                </c:pt>
                <c:pt idx="2">
                  <c:v>342</c:v>
                </c:pt>
                <c:pt idx="3">
                  <c:v>346</c:v>
                </c:pt>
                <c:pt idx="4">
                  <c:v>329</c:v>
                </c:pt>
                <c:pt idx="5">
                  <c:v>241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численность женщин, приступивших  к работе  после обучения, чел</c:v>
                </c:pt>
              </c:strCache>
            </c:strRef>
          </c:tx>
          <c:spPr>
            <a:gradFill>
              <a:gsLst>
                <a:gs pos="0">
                  <a:srgbClr val="91B0FF"/>
                </a:gs>
                <a:gs pos="53000">
                  <a:srgbClr val="839FE7"/>
                </a:gs>
                <a:gs pos="83000">
                  <a:schemeClr val="accent6"/>
                </a:gs>
                <a:gs pos="100000">
                  <a:srgbClr val="96AB94"/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60000"/>
                  <a:satMod val="110000"/>
                </a:schemeClr>
              </a:solidFill>
              <a:prstDash val="solid"/>
            </a:ln>
            <a:effectLst>
              <a:outerShdw blurRad="38100" dist="25400" dir="5400000" algn="t" rotWithShape="0">
                <a:srgbClr val="000000">
                  <a:alpha val="50000"/>
                </a:srgbClr>
              </a:outerShdw>
            </a:effectLst>
            <a:scene3d>
              <a:camera prst="orthographicFront"/>
              <a:lightRig rig="balanced" dir="b">
                <a:rot lat="0" lon="0" rev="8700000"/>
              </a:lightRig>
            </a:scene3d>
            <a:sp3d>
              <a:bevelT w="190500" h="38100"/>
            </a:sp3d>
          </c:spPr>
          <c:invertIfNegative val="0"/>
          <c:dLbls>
            <c:txPr>
              <a:bodyPr/>
              <a:lstStyle/>
              <a:p>
                <a:pPr>
                  <a:defRPr sz="1000" b="1" baseline="0">
                    <a:latin typeface="Arial (Основной текст)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  <c:pt idx="4">
                  <c:v>2016 год</c:v>
                </c:pt>
                <c:pt idx="5">
                  <c:v>8 мес. 2017 года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66</c:v>
                </c:pt>
                <c:pt idx="1">
                  <c:v>127</c:v>
                </c:pt>
                <c:pt idx="2">
                  <c:v>227</c:v>
                </c:pt>
                <c:pt idx="3">
                  <c:v>266</c:v>
                </c:pt>
                <c:pt idx="4">
                  <c:v>232</c:v>
                </c:pt>
                <c:pt idx="5">
                  <c:v>125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848576"/>
        <c:axId val="123850112"/>
      </c:barChart>
      <c:catAx>
        <c:axId val="123848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1" baseline="0">
                <a:latin typeface="Arial (Основной текст)"/>
              </a:defRPr>
            </a:pPr>
            <a:endParaRPr lang="ru-RU"/>
          </a:p>
        </c:txPr>
        <c:crossAx val="123850112"/>
        <c:crosses val="autoZero"/>
        <c:auto val="1"/>
        <c:lblAlgn val="ctr"/>
        <c:lblOffset val="100"/>
        <c:noMultiLvlLbl val="0"/>
      </c:catAx>
      <c:valAx>
        <c:axId val="1238501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23848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575287930970779"/>
          <c:y val="0.18745036559723927"/>
          <c:w val="0.25296226345220968"/>
          <c:h val="0.64530432832565932"/>
        </c:manualLayout>
      </c:layout>
      <c:overlay val="0"/>
      <c:txPr>
        <a:bodyPr/>
        <a:lstStyle/>
        <a:p>
          <a:pPr>
            <a:defRPr sz="900" b="0" baseline="0">
              <a:latin typeface="Arial (Основной текст)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tx2">
                <a:lumMod val="25000"/>
                <a:lumOff val="75000"/>
              </a:schemeClr>
            </a:solidFill>
            <a:ln w="9525" cap="flat" cmpd="sng" algn="ctr">
              <a:solidFill>
                <a:schemeClr val="accent1">
                  <a:lumMod val="90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Pt>
            <c:idx val="1"/>
            <c:bubble3D val="0"/>
            <c:spPr>
              <a:solidFill>
                <a:schemeClr val="accent3"/>
              </a:solidFill>
              <a:ln w="25400" cap="flat" cmpd="sng" algn="ctr">
                <a:solidFill>
                  <a:schemeClr val="accent1">
                    <a:lumMod val="90000"/>
                  </a:schemeClr>
                </a:solidFill>
                <a:prstDash val="solid"/>
              </a:ln>
              <a:effectLst/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48.9</c:v>
                </c:pt>
                <c:pt idx="1">
                  <c:v>31.1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tx2">
                <a:lumMod val="25000"/>
                <a:lumOff val="75000"/>
              </a:schemeClr>
            </a:solidFill>
            <a:ln w="9525" cap="flat" cmpd="sng" algn="ctr">
              <a:solidFill>
                <a:schemeClr val="accent1">
                  <a:lumMod val="90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Pt>
            <c:idx val="1"/>
            <c:bubble3D val="0"/>
            <c:spPr>
              <a:solidFill>
                <a:schemeClr val="accent3"/>
              </a:solidFill>
              <a:ln w="25400" cap="flat" cmpd="sng" algn="ctr">
                <a:solidFill>
                  <a:schemeClr val="accent1">
                    <a:lumMod val="90000"/>
                  </a:schemeClr>
                </a:solidFill>
                <a:prstDash val="solid"/>
              </a:ln>
              <a:effectLst/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48.9</c:v>
                </c:pt>
                <c:pt idx="1">
                  <c:v>31.1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'Лист1'!$B$1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'Лист1'!$A$2:$A$3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'Лист1'!$B$2:$B$3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'Лист1'!$B$1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'Лист1'!$A$2:$A$3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'Лист1'!$B$2:$B$3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'Лист1'!$B$1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'Лист1'!$A$2:$A$3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'Лист1'!$B$2:$B$3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741584181605443"/>
          <c:y val="0.15454483519383314"/>
          <c:w val="0.42628826799468217"/>
          <c:h val="0.5804548966400966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44.1</c:v>
                </c:pt>
                <c:pt idx="1">
                  <c:v>25.9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898583997096345"/>
          <c:y val="0.18669806365909494"/>
          <c:w val="0.5220294334429646"/>
          <c:h val="0.62660387268181406"/>
        </c:manualLayout>
      </c:layout>
      <c:pieChart>
        <c:varyColors val="1"/>
        <c:ser>
          <c:idx val="0"/>
          <c:order val="0"/>
          <c:tx>
            <c:strRef>
              <c:f>'Лист1'!$B$1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'Лист1'!$A$2:$A$3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'Лист1'!$B$2:$B$3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756550223740978"/>
          <c:y val="0.10121013854631986"/>
          <c:w val="0.46844524999332177"/>
          <c:h val="0.62889615866349835"/>
        </c:manualLayout>
      </c:layout>
      <c:pieChart>
        <c:varyColors val="1"/>
        <c:ser>
          <c:idx val="0"/>
          <c:order val="0"/>
          <c:tx>
            <c:strRef>
              <c:f>'Лист1'!$B$1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'Лист1'!$A$2:$A$3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'Лист1'!$B$2:$B$3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741584181605454"/>
          <c:y val="0.15454483519383319"/>
          <c:w val="0.42628826799468233"/>
          <c:h val="0.5804548966400966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83</c:v>
                </c:pt>
                <c:pt idx="1">
                  <c:v>40.9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790380135638282"/>
          <c:y val="0.13663447862067638"/>
          <c:w val="0.4262882679946825"/>
          <c:h val="0.5804548966400966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82.8</c:v>
                </c:pt>
                <c:pt idx="1">
                  <c:v>46.6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0213613095113359"/>
          <c:w val="0.75541646089237746"/>
          <c:h val="0.7213020309939693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Иркутской области</c:v>
                </c:pt>
              </c:strCache>
            </c:strRef>
          </c:tx>
          <c:spPr>
            <a:ln w="47625">
              <a:solidFill>
                <a:srgbClr val="FF0000">
                  <a:alpha val="79000"/>
                </a:srgbClr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9.2096767838551682E-3"/>
                  <c:y val="-3.1126184627369206E-2"/>
                </c:manualLayout>
              </c:layout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1447179929038579E-2"/>
                  <c:y val="-1.28782667442978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3535339606628248E-2"/>
                  <c:y val="-2.6665042968513856E-2"/>
                </c:manualLayout>
              </c:layout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2867164056000713E-3"/>
                  <c:y val="-4.11437122310684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5023099379773761E-2"/>
                  <c:y val="-4.13607649441349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8.0823899941042561E-3"/>
                  <c:y val="-2.3520217200871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8 мес.2017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1.8</c:v>
                </c:pt>
                <c:pt idx="1">
                  <c:v>1.5</c:v>
                </c:pt>
                <c:pt idx="2">
                  <c:v>1.3</c:v>
                </c:pt>
                <c:pt idx="3">
                  <c:v>1.3</c:v>
                </c:pt>
                <c:pt idx="4">
                  <c:v>1.3</c:v>
                </c:pt>
                <c:pt idx="5">
                  <c:v>1.1000000000000001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СФО</c:v>
                </c:pt>
              </c:strCache>
            </c:strRef>
          </c:tx>
          <c:spPr>
            <a:ln w="38100"/>
          </c:spPr>
          <c:marker>
            <c:symbol val="circle"/>
            <c:size val="6"/>
            <c:spPr>
              <a:ln>
                <a:solidFill>
                  <a:schemeClr val="tx2">
                    <a:lumMod val="25000"/>
                    <a:lumOff val="7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3.8392991170071299E-2"/>
                  <c:y val="1.512733764019096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77653628440601E-4"/>
                  <c:y val="-5.65500100933215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9134969626195956E-2"/>
                  <c:y val="1.0375527223450641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1584216849324184E-2"/>
                  <c:y val="-5.09999482538945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0929799676394843E-3"/>
                  <c:y val="-1.81802019034708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6276942063681309E-3"/>
                  <c:y val="-6.16111163584037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8 мес.2017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1.9000000000000001</c:v>
                </c:pt>
                <c:pt idx="1">
                  <c:v>1.7</c:v>
                </c:pt>
                <c:pt idx="2">
                  <c:v>1.5</c:v>
                </c:pt>
                <c:pt idx="3">
                  <c:v>1.6</c:v>
                </c:pt>
                <c:pt idx="4">
                  <c:v>1.6</c:v>
                </c:pt>
                <c:pt idx="5">
                  <c:v>1.3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 России</c:v>
                </c:pt>
              </c:strCache>
            </c:strRef>
          </c:tx>
          <c:spPr>
            <a:ln w="38100">
              <a:solidFill>
                <a:schemeClr val="bg1">
                  <a:lumMod val="50000"/>
                </a:schemeClr>
              </a:solidFill>
            </a:ln>
          </c:spPr>
          <c:marker>
            <c:symbol val="square"/>
            <c:size val="7"/>
            <c:spPr>
              <a:solidFill>
                <a:schemeClr val="accent3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4.4751074789264725E-2"/>
                  <c:y val="-6.3996523046365994E-2"/>
                </c:manualLayout>
              </c:layout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0076372908545139E-2"/>
                  <c:y val="5.89739145349743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778900414647481E-3"/>
                  <c:y val="4.00102334255959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6403034027417897E-3"/>
                  <c:y val="6.23808015764101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2069311376788204E-2"/>
                  <c:y val="5.8327545878313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470349601501349E-3"/>
                  <c:y val="-6.597143127003623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8 мес.2017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1.7</c:v>
                </c:pt>
                <c:pt idx="1">
                  <c:v>1.4</c:v>
                </c:pt>
                <c:pt idx="2">
                  <c:v>1.2</c:v>
                </c:pt>
                <c:pt idx="3">
                  <c:v>1.2</c:v>
                </c:pt>
                <c:pt idx="4">
                  <c:v>1.2</c:v>
                </c:pt>
                <c:pt idx="5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492608"/>
        <c:axId val="163494144"/>
      </c:lineChart>
      <c:catAx>
        <c:axId val="163492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63494144"/>
        <c:crosses val="autoZero"/>
        <c:auto val="1"/>
        <c:lblAlgn val="ctr"/>
        <c:lblOffset val="100"/>
        <c:noMultiLvlLbl val="0"/>
      </c:catAx>
      <c:valAx>
        <c:axId val="163494144"/>
        <c:scaling>
          <c:orientation val="minMax"/>
          <c:max val="2.6"/>
          <c:min val="0.5"/>
        </c:scaling>
        <c:delete val="1"/>
        <c:axPos val="l"/>
        <c:numFmt formatCode="General" sourceLinked="1"/>
        <c:majorTickMark val="out"/>
        <c:minorTickMark val="none"/>
        <c:tickLblPos val="none"/>
        <c:crossAx val="163492608"/>
        <c:crosses val="autoZero"/>
        <c:crossBetween val="between"/>
        <c:majorUnit val="0.5"/>
        <c:minorUnit val="0.30000000000000032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800" b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800" b="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800" b="0"/>
            </a:pPr>
            <a:endParaRPr lang="ru-RU"/>
          </a:p>
        </c:txPr>
      </c:legendEntry>
      <c:layout>
        <c:manualLayout>
          <c:xMode val="edge"/>
          <c:yMode val="edge"/>
          <c:x val="0.77272470552386074"/>
          <c:y val="0.20430194684770372"/>
          <c:w val="0.22171501049011091"/>
          <c:h val="0.30639805467431908"/>
        </c:manualLayout>
      </c:layout>
      <c:overlay val="0"/>
      <c:txPr>
        <a:bodyPr/>
        <a:lstStyle/>
        <a:p>
          <a:pPr>
            <a:defRPr sz="700" b="0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ru-RU" sz="900" b="1" kern="1200" dirty="0" smtClean="0">
          <a:solidFill>
            <a:schemeClr val="tx2">
              <a:lumMod val="90000"/>
              <a:lumOff val="10000"/>
            </a:schemeClr>
          </a:solidFill>
          <a:latin typeface="+mn-lt"/>
          <a:ea typeface="+mn-ea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741584181605504"/>
          <c:y val="0.15454483519383344"/>
          <c:w val="0.42628826799468317"/>
          <c:h val="0.5804548966400966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89.9</c:v>
                </c:pt>
                <c:pt idx="1">
                  <c:v>50.4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741584181605526"/>
          <c:y val="0.15454483519383352"/>
          <c:w val="0.4262882679946835"/>
          <c:h val="0.5804548966400966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95.1</c:v>
                </c:pt>
                <c:pt idx="1">
                  <c:v>60.6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741584181605465"/>
          <c:y val="0.15454483519383325"/>
          <c:w val="0.4262882679946825"/>
          <c:h val="0.5804548966400986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56.8</c:v>
                </c:pt>
                <c:pt idx="1">
                  <c:v>33.700000000000003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tx2">
                <a:lumMod val="25000"/>
                <a:lumOff val="75000"/>
              </a:schemeClr>
            </a:solidFill>
            <a:ln w="9525" cap="flat" cmpd="sng" algn="ctr">
              <a:solidFill>
                <a:schemeClr val="accent1">
                  <a:lumMod val="90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Pt>
            <c:idx val="1"/>
            <c:bubble3D val="0"/>
            <c:spPr>
              <a:solidFill>
                <a:schemeClr val="accent3"/>
              </a:solidFill>
              <a:ln w="25400" cap="flat" cmpd="sng" algn="ctr">
                <a:solidFill>
                  <a:schemeClr val="accent1">
                    <a:lumMod val="90000"/>
                  </a:schemeClr>
                </a:solidFill>
                <a:prstDash val="solid"/>
              </a:ln>
              <a:effectLst/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48.9</c:v>
                </c:pt>
                <c:pt idx="1">
                  <c:v>31.1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306484-1A24-4439-8E79-BE86DBCCABAF}" type="doc">
      <dgm:prSet loTypeId="urn:microsoft.com/office/officeart/2005/8/layout/list1" loCatId="list" qsTypeId="urn:microsoft.com/office/officeart/2005/8/quickstyle/3d2" qsCatId="3D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47FB73C6-D028-466F-9294-E27E44DC2BF8}">
      <dgm:prSet custT="1"/>
      <dgm:spPr>
        <a:gradFill rotWithShape="0">
          <a:gsLst>
            <a:gs pos="0">
              <a:schemeClr val="accent1">
                <a:lumMod val="50000"/>
              </a:schemeClr>
            </a:gs>
            <a:gs pos="80000">
              <a:schemeClr val="accent1">
                <a:lumMod val="50000"/>
              </a:schemeClr>
            </a:gs>
            <a:gs pos="100000">
              <a:schemeClr val="accent1">
                <a:lumMod val="75000"/>
              </a:schemeClr>
            </a:gs>
          </a:gsLst>
        </a:gradFill>
      </dgm:spPr>
      <dgm:t>
        <a:bodyPr lIns="0" rIns="0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b="1" i="1" dirty="0" smtClean="0">
              <a:solidFill>
                <a:schemeClr val="bg1"/>
              </a:solidFill>
              <a:latin typeface="+mj-lt"/>
            </a:rPr>
            <a:t>Ведомственная целевая программа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b="1" i="1" dirty="0" smtClean="0">
              <a:solidFill>
                <a:schemeClr val="bg1"/>
              </a:solidFill>
              <a:latin typeface="+mj-lt"/>
            </a:rPr>
            <a:t>«Содействие занятости населения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b="1" i="1" dirty="0" smtClean="0">
              <a:solidFill>
                <a:schemeClr val="bg1"/>
              </a:solidFill>
              <a:latin typeface="+mj-lt"/>
            </a:rPr>
            <a:t>Иркутской области» на 2014-2020 годы</a:t>
          </a:r>
          <a:endParaRPr lang="ru-RU" sz="1400" b="1" dirty="0">
            <a:solidFill>
              <a:schemeClr val="bg1"/>
            </a:solidFill>
          </a:endParaRPr>
        </a:p>
      </dgm:t>
    </dgm:pt>
    <dgm:pt modelId="{F003A287-83FA-4B1D-BBC6-5D9C7E07AEF6}" type="parTrans" cxnId="{7256EBD5-5B02-4875-AB92-E8093866E574}">
      <dgm:prSet/>
      <dgm:spPr/>
      <dgm:t>
        <a:bodyPr/>
        <a:lstStyle/>
        <a:p>
          <a:endParaRPr lang="ru-RU"/>
        </a:p>
      </dgm:t>
    </dgm:pt>
    <dgm:pt modelId="{973941D3-14B1-4115-884A-C0DB405D0286}" type="sibTrans" cxnId="{7256EBD5-5B02-4875-AB92-E8093866E574}">
      <dgm:prSet/>
      <dgm:spPr/>
      <dgm:t>
        <a:bodyPr/>
        <a:lstStyle/>
        <a:p>
          <a:endParaRPr lang="ru-RU"/>
        </a:p>
      </dgm:t>
    </dgm:pt>
    <dgm:pt modelId="{80BA86AE-B3B0-45A7-8CF9-9D83591F4864}">
      <dgm:prSet custT="1"/>
      <dgm:spPr>
        <a:gradFill rotWithShape="0">
          <a:gsLst>
            <a:gs pos="0">
              <a:schemeClr val="accent1">
                <a:lumMod val="50000"/>
              </a:schemeClr>
            </a:gs>
            <a:gs pos="80000">
              <a:schemeClr val="accent1">
                <a:lumMod val="50000"/>
              </a:schemeClr>
            </a:gs>
            <a:gs pos="100000">
              <a:schemeClr val="accent1">
                <a:lumMod val="75000"/>
              </a:schemeClr>
            </a:gs>
          </a:gsLst>
        </a:gradFill>
      </dgm:spPr>
      <dgm:t>
        <a:bodyPr lIns="0" rIns="0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300" b="1" i="1" dirty="0" smtClean="0">
              <a:solidFill>
                <a:schemeClr val="bg1"/>
              </a:solidFill>
              <a:latin typeface="+mj-lt"/>
            </a:rPr>
            <a:t>Ведомственная целевая программа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300" b="1" i="1" dirty="0" smtClean="0">
              <a:solidFill>
                <a:schemeClr val="bg1"/>
              </a:solidFill>
              <a:latin typeface="+mj-lt"/>
            </a:rPr>
            <a:t>«Организация стажировок выпускников организаций, осуществляющих образовательную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300" b="1" i="1" dirty="0" smtClean="0">
              <a:solidFill>
                <a:schemeClr val="bg1"/>
              </a:solidFill>
              <a:latin typeface="+mj-lt"/>
            </a:rPr>
            <a:t>деятельность, в целях приобретения ими опыта работы в Иркутской области» на 2014-2020 годы</a:t>
          </a:r>
          <a:endParaRPr lang="ru-RU" sz="1300" b="1" dirty="0">
            <a:solidFill>
              <a:schemeClr val="bg1"/>
            </a:solidFill>
          </a:endParaRPr>
        </a:p>
      </dgm:t>
    </dgm:pt>
    <dgm:pt modelId="{6135CA5C-7C52-42DE-ABEC-51893CEA7A90}" type="parTrans" cxnId="{7CF6AD06-52CC-45C3-962D-9556125784A4}">
      <dgm:prSet/>
      <dgm:spPr/>
      <dgm:t>
        <a:bodyPr/>
        <a:lstStyle/>
        <a:p>
          <a:endParaRPr lang="ru-RU"/>
        </a:p>
      </dgm:t>
    </dgm:pt>
    <dgm:pt modelId="{A3FF5B71-6B89-4526-9806-C291E7FDFD27}" type="sibTrans" cxnId="{7CF6AD06-52CC-45C3-962D-9556125784A4}">
      <dgm:prSet/>
      <dgm:spPr/>
      <dgm:t>
        <a:bodyPr/>
        <a:lstStyle/>
        <a:p>
          <a:endParaRPr lang="ru-RU"/>
        </a:p>
      </dgm:t>
    </dgm:pt>
    <dgm:pt modelId="{D6409A64-E820-4FA2-AD27-6DE0C9E210D7}">
      <dgm:prSet custT="1"/>
      <dgm:spPr>
        <a:gradFill rotWithShape="0">
          <a:gsLst>
            <a:gs pos="0">
              <a:schemeClr val="accent1">
                <a:lumMod val="50000"/>
              </a:schemeClr>
            </a:gs>
            <a:gs pos="100000">
              <a:schemeClr val="accent1">
                <a:lumMod val="50000"/>
              </a:schemeClr>
            </a:gs>
            <a:gs pos="100000">
              <a:schemeClr val="accent1">
                <a:lumMod val="75000"/>
              </a:schemeClr>
            </a:gs>
          </a:gsLst>
        </a:gradFill>
      </dgm:spPr>
      <dgm:t>
        <a:bodyPr lIns="0" rIns="0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300" b="1" i="1" dirty="0" smtClean="0">
              <a:solidFill>
                <a:schemeClr val="bg1"/>
              </a:solidFill>
              <a:latin typeface="+mj-lt"/>
            </a:rPr>
            <a:t>Ведомственная целевая программа «Содействие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300" b="1" i="1" dirty="0" smtClean="0">
              <a:solidFill>
                <a:schemeClr val="bg1"/>
              </a:solidFill>
              <a:latin typeface="+mj-lt"/>
            </a:rPr>
            <a:t>в трудоустройстве незанятых инвалидов, многодетных родителей, родителей,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300" b="1" i="1" dirty="0" smtClean="0">
              <a:solidFill>
                <a:schemeClr val="bg1"/>
              </a:solidFill>
              <a:latin typeface="+mj-lt"/>
            </a:rPr>
            <a:t>воспитывающих детей -инвалидов,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300" b="1" i="1" dirty="0" smtClean="0">
              <a:solidFill>
                <a:schemeClr val="bg1"/>
              </a:solidFill>
              <a:latin typeface="+mj-lt"/>
            </a:rPr>
            <a:t>на оборудованные (оснащенные) рабочие места в Иркутской области» на 2014-2020 годы</a:t>
          </a:r>
          <a:endParaRPr lang="ru-RU" sz="1300" b="1" dirty="0">
            <a:solidFill>
              <a:schemeClr val="bg1"/>
            </a:solidFill>
          </a:endParaRPr>
        </a:p>
      </dgm:t>
    </dgm:pt>
    <dgm:pt modelId="{739BC2AB-38EA-439E-9DFC-86F8C922EF78}" type="parTrans" cxnId="{80C0B11A-64F8-4466-BB70-2DDD3DFFFD1A}">
      <dgm:prSet/>
      <dgm:spPr/>
      <dgm:t>
        <a:bodyPr/>
        <a:lstStyle/>
        <a:p>
          <a:endParaRPr lang="ru-RU"/>
        </a:p>
      </dgm:t>
    </dgm:pt>
    <dgm:pt modelId="{440130DA-22F0-410A-AB76-82941B2978BB}" type="sibTrans" cxnId="{80C0B11A-64F8-4466-BB70-2DDD3DFFFD1A}">
      <dgm:prSet/>
      <dgm:spPr/>
      <dgm:t>
        <a:bodyPr/>
        <a:lstStyle/>
        <a:p>
          <a:endParaRPr lang="ru-RU"/>
        </a:p>
      </dgm:t>
    </dgm:pt>
    <dgm:pt modelId="{E8C0586A-7AE0-437E-9CF5-AB46FF547810}" type="pres">
      <dgm:prSet presAssocID="{DC306484-1A24-4439-8E79-BE86DBCCABA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ACB0EB-0DE5-40F7-8C2C-AC9F7C1501C7}" type="pres">
      <dgm:prSet presAssocID="{47FB73C6-D028-466F-9294-E27E44DC2BF8}" presName="parentLin" presStyleCnt="0"/>
      <dgm:spPr/>
      <dgm:t>
        <a:bodyPr/>
        <a:lstStyle/>
        <a:p>
          <a:endParaRPr lang="ru-RU"/>
        </a:p>
      </dgm:t>
    </dgm:pt>
    <dgm:pt modelId="{6A5BC467-A2DB-4178-99E4-7DEF2045E1C3}" type="pres">
      <dgm:prSet presAssocID="{47FB73C6-D028-466F-9294-E27E44DC2BF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118E078-D52E-4AAE-9ECC-044F453C16F5}" type="pres">
      <dgm:prSet presAssocID="{47FB73C6-D028-466F-9294-E27E44DC2BF8}" presName="parentText" presStyleLbl="node1" presStyleIdx="0" presStyleCnt="3" custScaleX="81251" custScaleY="136538" custLinFactX="20371" custLinFactNeighborX="100000" custLinFactNeighborY="26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3F0FE3-454B-4280-A4F2-CF3FB5DDCAD4}" type="pres">
      <dgm:prSet presAssocID="{47FB73C6-D028-466F-9294-E27E44DC2BF8}" presName="negativeSpace" presStyleCnt="0"/>
      <dgm:spPr/>
      <dgm:t>
        <a:bodyPr/>
        <a:lstStyle/>
        <a:p>
          <a:endParaRPr lang="ru-RU"/>
        </a:p>
      </dgm:t>
    </dgm:pt>
    <dgm:pt modelId="{E282EE23-F126-41C6-B572-A8EC5CB5B18B}" type="pres">
      <dgm:prSet presAssocID="{47FB73C6-D028-466F-9294-E27E44DC2BF8}" presName="childText" presStyleLbl="conFgAcc1" presStyleIdx="0" presStyleCnt="3">
        <dgm:presLayoutVars>
          <dgm:bulletEnabled val="1"/>
        </dgm:presLayoutVars>
      </dgm:prSet>
      <dgm:spPr>
        <a:solidFill>
          <a:schemeClr val="bg2">
            <a:lumMod val="95000"/>
            <a:alpha val="90000"/>
          </a:schemeClr>
        </a:solidFill>
      </dgm:spPr>
      <dgm:t>
        <a:bodyPr/>
        <a:lstStyle/>
        <a:p>
          <a:endParaRPr lang="ru-RU"/>
        </a:p>
      </dgm:t>
    </dgm:pt>
    <dgm:pt modelId="{298A34A9-14C8-46D2-91E5-51FE1FC747CF}" type="pres">
      <dgm:prSet presAssocID="{973941D3-14B1-4115-884A-C0DB405D0286}" presName="spaceBetweenRectangles" presStyleCnt="0"/>
      <dgm:spPr/>
      <dgm:t>
        <a:bodyPr/>
        <a:lstStyle/>
        <a:p>
          <a:endParaRPr lang="ru-RU"/>
        </a:p>
      </dgm:t>
    </dgm:pt>
    <dgm:pt modelId="{0C69B4AD-ACC4-4C6B-A421-3A7072D77030}" type="pres">
      <dgm:prSet presAssocID="{80BA86AE-B3B0-45A7-8CF9-9D83591F4864}" presName="parentLin" presStyleCnt="0"/>
      <dgm:spPr/>
      <dgm:t>
        <a:bodyPr/>
        <a:lstStyle/>
        <a:p>
          <a:endParaRPr lang="ru-RU"/>
        </a:p>
      </dgm:t>
    </dgm:pt>
    <dgm:pt modelId="{B1D8AE07-E9B8-471B-AD61-FB0A3C0D2B50}" type="pres">
      <dgm:prSet presAssocID="{80BA86AE-B3B0-45A7-8CF9-9D83591F486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FB5E31D-2BDA-432B-A852-031DB78F11FC}" type="pres">
      <dgm:prSet presAssocID="{80BA86AE-B3B0-45A7-8CF9-9D83591F4864}" presName="parentText" presStyleLbl="node1" presStyleIdx="1" presStyleCnt="3" custScaleX="81622" custScaleY="134820" custLinFactX="20371" custLinFactNeighborX="100000" custLinFactNeighborY="412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39A1D9-C243-411E-96BB-57CB601B5335}" type="pres">
      <dgm:prSet presAssocID="{80BA86AE-B3B0-45A7-8CF9-9D83591F4864}" presName="negativeSpace" presStyleCnt="0"/>
      <dgm:spPr/>
      <dgm:t>
        <a:bodyPr/>
        <a:lstStyle/>
        <a:p>
          <a:endParaRPr lang="ru-RU"/>
        </a:p>
      </dgm:t>
    </dgm:pt>
    <dgm:pt modelId="{FD507705-66DA-41F6-89FB-D67D92152F32}" type="pres">
      <dgm:prSet presAssocID="{80BA86AE-B3B0-45A7-8CF9-9D83591F4864}" presName="childText" presStyleLbl="conFgAcc1" presStyleIdx="1" presStyleCnt="3">
        <dgm:presLayoutVars>
          <dgm:bulletEnabled val="1"/>
        </dgm:presLayoutVars>
      </dgm:prSet>
      <dgm:spPr>
        <a:solidFill>
          <a:schemeClr val="bg2">
            <a:lumMod val="95000"/>
            <a:alpha val="90000"/>
          </a:schemeClr>
        </a:solidFill>
      </dgm:spPr>
      <dgm:t>
        <a:bodyPr/>
        <a:lstStyle/>
        <a:p>
          <a:endParaRPr lang="ru-RU"/>
        </a:p>
      </dgm:t>
    </dgm:pt>
    <dgm:pt modelId="{1D6894CE-E98B-44EE-9F26-7863199FBDDA}" type="pres">
      <dgm:prSet presAssocID="{A3FF5B71-6B89-4526-9806-C291E7FDFD27}" presName="spaceBetweenRectangles" presStyleCnt="0"/>
      <dgm:spPr/>
      <dgm:t>
        <a:bodyPr/>
        <a:lstStyle/>
        <a:p>
          <a:endParaRPr lang="ru-RU"/>
        </a:p>
      </dgm:t>
    </dgm:pt>
    <dgm:pt modelId="{5BF9FE9C-9CAD-4CED-AF77-C15DCBF666F2}" type="pres">
      <dgm:prSet presAssocID="{D6409A64-E820-4FA2-AD27-6DE0C9E210D7}" presName="parentLin" presStyleCnt="0"/>
      <dgm:spPr/>
      <dgm:t>
        <a:bodyPr/>
        <a:lstStyle/>
        <a:p>
          <a:endParaRPr lang="ru-RU"/>
        </a:p>
      </dgm:t>
    </dgm:pt>
    <dgm:pt modelId="{1FBAAC1C-D67B-4359-A1E7-BC82C9951A06}" type="pres">
      <dgm:prSet presAssocID="{D6409A64-E820-4FA2-AD27-6DE0C9E210D7}" presName="parentLeftMargin" presStyleLbl="node1" presStyleIdx="1" presStyleCnt="3" custScaleX="94757" custScaleY="135139" custLinFactX="22803" custLinFactNeighborX="100000" custLinFactNeighborY="-189"/>
      <dgm:spPr/>
      <dgm:t>
        <a:bodyPr/>
        <a:lstStyle/>
        <a:p>
          <a:endParaRPr lang="ru-RU"/>
        </a:p>
      </dgm:t>
    </dgm:pt>
    <dgm:pt modelId="{C89449F8-308E-4C9D-BEA6-F8E6B5167F8D}" type="pres">
      <dgm:prSet presAssocID="{D6409A64-E820-4FA2-AD27-6DE0C9E210D7}" presName="parentText" presStyleLbl="node1" presStyleIdx="2" presStyleCnt="3" custScaleX="82359" custScaleY="148839" custLinFactX="20746" custLinFactNeighborX="100000" custLinFactNeighborY="-14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2E4578-F43C-4651-BE33-44F6E43A302E}" type="pres">
      <dgm:prSet presAssocID="{D6409A64-E820-4FA2-AD27-6DE0C9E210D7}" presName="negativeSpace" presStyleCnt="0"/>
      <dgm:spPr/>
      <dgm:t>
        <a:bodyPr/>
        <a:lstStyle/>
        <a:p>
          <a:endParaRPr lang="ru-RU"/>
        </a:p>
      </dgm:t>
    </dgm:pt>
    <dgm:pt modelId="{F1C7208B-4C5F-45B4-9B5B-7205653964AF}" type="pres">
      <dgm:prSet presAssocID="{D6409A64-E820-4FA2-AD27-6DE0C9E210D7}" presName="childText" presStyleLbl="conFgAcc1" presStyleIdx="2" presStyleCnt="3">
        <dgm:presLayoutVars>
          <dgm:bulletEnabled val="1"/>
        </dgm:presLayoutVars>
      </dgm:prSet>
      <dgm:spPr>
        <a:solidFill>
          <a:schemeClr val="bg2">
            <a:lumMod val="95000"/>
            <a:alpha val="90000"/>
          </a:schemeClr>
        </a:solidFill>
      </dgm:spPr>
      <dgm:t>
        <a:bodyPr/>
        <a:lstStyle/>
        <a:p>
          <a:endParaRPr lang="ru-RU"/>
        </a:p>
      </dgm:t>
    </dgm:pt>
  </dgm:ptLst>
  <dgm:cxnLst>
    <dgm:cxn modelId="{BEA42D96-A2A4-4E64-A184-074E378DDB13}" type="presOf" srcId="{80BA86AE-B3B0-45A7-8CF9-9D83591F4864}" destId="{BFB5E31D-2BDA-432B-A852-031DB78F11FC}" srcOrd="1" destOrd="0" presId="urn:microsoft.com/office/officeart/2005/8/layout/list1"/>
    <dgm:cxn modelId="{E5AFB2FE-89EC-4868-AE9F-2C7F81C7BF31}" type="presOf" srcId="{DC306484-1A24-4439-8E79-BE86DBCCABAF}" destId="{E8C0586A-7AE0-437E-9CF5-AB46FF547810}" srcOrd="0" destOrd="0" presId="urn:microsoft.com/office/officeart/2005/8/layout/list1"/>
    <dgm:cxn modelId="{80C0B11A-64F8-4466-BB70-2DDD3DFFFD1A}" srcId="{DC306484-1A24-4439-8E79-BE86DBCCABAF}" destId="{D6409A64-E820-4FA2-AD27-6DE0C9E210D7}" srcOrd="2" destOrd="0" parTransId="{739BC2AB-38EA-439E-9DFC-86F8C922EF78}" sibTransId="{440130DA-22F0-410A-AB76-82941B2978BB}"/>
    <dgm:cxn modelId="{DFB96FD2-4DF0-4FF3-AFF3-A81AB01B9BF1}" type="presOf" srcId="{47FB73C6-D028-466F-9294-E27E44DC2BF8}" destId="{6A5BC467-A2DB-4178-99E4-7DEF2045E1C3}" srcOrd="0" destOrd="0" presId="urn:microsoft.com/office/officeart/2005/8/layout/list1"/>
    <dgm:cxn modelId="{CCA0CE34-B3D8-4CEF-A9A0-DC5572E506AA}" type="presOf" srcId="{D6409A64-E820-4FA2-AD27-6DE0C9E210D7}" destId="{1FBAAC1C-D67B-4359-A1E7-BC82C9951A06}" srcOrd="0" destOrd="0" presId="urn:microsoft.com/office/officeart/2005/8/layout/list1"/>
    <dgm:cxn modelId="{1CB12BEA-AB9C-45FC-89BF-1089D0B71F6A}" type="presOf" srcId="{47FB73C6-D028-466F-9294-E27E44DC2BF8}" destId="{4118E078-D52E-4AAE-9ECC-044F453C16F5}" srcOrd="1" destOrd="0" presId="urn:microsoft.com/office/officeart/2005/8/layout/list1"/>
    <dgm:cxn modelId="{4ABF2640-EB74-45AC-A91B-6870218CACD1}" type="presOf" srcId="{D6409A64-E820-4FA2-AD27-6DE0C9E210D7}" destId="{C89449F8-308E-4C9D-BEA6-F8E6B5167F8D}" srcOrd="1" destOrd="0" presId="urn:microsoft.com/office/officeart/2005/8/layout/list1"/>
    <dgm:cxn modelId="{DE757BA8-2E2B-4D11-B04A-021A6FE541C2}" type="presOf" srcId="{80BA86AE-B3B0-45A7-8CF9-9D83591F4864}" destId="{B1D8AE07-E9B8-471B-AD61-FB0A3C0D2B50}" srcOrd="0" destOrd="0" presId="urn:microsoft.com/office/officeart/2005/8/layout/list1"/>
    <dgm:cxn modelId="{7256EBD5-5B02-4875-AB92-E8093866E574}" srcId="{DC306484-1A24-4439-8E79-BE86DBCCABAF}" destId="{47FB73C6-D028-466F-9294-E27E44DC2BF8}" srcOrd="0" destOrd="0" parTransId="{F003A287-83FA-4B1D-BBC6-5D9C7E07AEF6}" sibTransId="{973941D3-14B1-4115-884A-C0DB405D0286}"/>
    <dgm:cxn modelId="{7CF6AD06-52CC-45C3-962D-9556125784A4}" srcId="{DC306484-1A24-4439-8E79-BE86DBCCABAF}" destId="{80BA86AE-B3B0-45A7-8CF9-9D83591F4864}" srcOrd="1" destOrd="0" parTransId="{6135CA5C-7C52-42DE-ABEC-51893CEA7A90}" sibTransId="{A3FF5B71-6B89-4526-9806-C291E7FDFD27}"/>
    <dgm:cxn modelId="{723D8F18-8E23-4A9F-9CF0-BE769294B7D5}" type="presParOf" srcId="{E8C0586A-7AE0-437E-9CF5-AB46FF547810}" destId="{98ACB0EB-0DE5-40F7-8C2C-AC9F7C1501C7}" srcOrd="0" destOrd="0" presId="urn:microsoft.com/office/officeart/2005/8/layout/list1"/>
    <dgm:cxn modelId="{0EB89620-8D6F-4A6C-94E9-2E7F9DE5F87D}" type="presParOf" srcId="{98ACB0EB-0DE5-40F7-8C2C-AC9F7C1501C7}" destId="{6A5BC467-A2DB-4178-99E4-7DEF2045E1C3}" srcOrd="0" destOrd="0" presId="urn:microsoft.com/office/officeart/2005/8/layout/list1"/>
    <dgm:cxn modelId="{3550217D-78DC-483E-AA90-D69406857095}" type="presParOf" srcId="{98ACB0EB-0DE5-40F7-8C2C-AC9F7C1501C7}" destId="{4118E078-D52E-4AAE-9ECC-044F453C16F5}" srcOrd="1" destOrd="0" presId="urn:microsoft.com/office/officeart/2005/8/layout/list1"/>
    <dgm:cxn modelId="{1565410A-51A4-4F53-9F80-4D6EC6CB93FE}" type="presParOf" srcId="{E8C0586A-7AE0-437E-9CF5-AB46FF547810}" destId="{743F0FE3-454B-4280-A4F2-CF3FB5DDCAD4}" srcOrd="1" destOrd="0" presId="urn:microsoft.com/office/officeart/2005/8/layout/list1"/>
    <dgm:cxn modelId="{D6231DF9-E874-4000-BBCD-884182690AB3}" type="presParOf" srcId="{E8C0586A-7AE0-437E-9CF5-AB46FF547810}" destId="{E282EE23-F126-41C6-B572-A8EC5CB5B18B}" srcOrd="2" destOrd="0" presId="urn:microsoft.com/office/officeart/2005/8/layout/list1"/>
    <dgm:cxn modelId="{22EE9FAD-F610-438F-830F-DD42A0FF00F6}" type="presParOf" srcId="{E8C0586A-7AE0-437E-9CF5-AB46FF547810}" destId="{298A34A9-14C8-46D2-91E5-51FE1FC747CF}" srcOrd="3" destOrd="0" presId="urn:microsoft.com/office/officeart/2005/8/layout/list1"/>
    <dgm:cxn modelId="{DC03B92E-3D06-4207-8952-86A044891A2A}" type="presParOf" srcId="{E8C0586A-7AE0-437E-9CF5-AB46FF547810}" destId="{0C69B4AD-ACC4-4C6B-A421-3A7072D77030}" srcOrd="4" destOrd="0" presId="urn:microsoft.com/office/officeart/2005/8/layout/list1"/>
    <dgm:cxn modelId="{E0B06A4E-7340-4B27-8B9B-F07B14E7D0EA}" type="presParOf" srcId="{0C69B4AD-ACC4-4C6B-A421-3A7072D77030}" destId="{B1D8AE07-E9B8-471B-AD61-FB0A3C0D2B50}" srcOrd="0" destOrd="0" presId="urn:microsoft.com/office/officeart/2005/8/layout/list1"/>
    <dgm:cxn modelId="{FAA5C48D-9FF8-4E2C-9AA7-E21F32BE9207}" type="presParOf" srcId="{0C69B4AD-ACC4-4C6B-A421-3A7072D77030}" destId="{BFB5E31D-2BDA-432B-A852-031DB78F11FC}" srcOrd="1" destOrd="0" presId="urn:microsoft.com/office/officeart/2005/8/layout/list1"/>
    <dgm:cxn modelId="{2F21DC94-8748-44AC-BB9B-65EE4E2F568C}" type="presParOf" srcId="{E8C0586A-7AE0-437E-9CF5-AB46FF547810}" destId="{3239A1D9-C243-411E-96BB-57CB601B5335}" srcOrd="5" destOrd="0" presId="urn:microsoft.com/office/officeart/2005/8/layout/list1"/>
    <dgm:cxn modelId="{C5314CD2-F6BD-4B6D-9600-2C0F669785B4}" type="presParOf" srcId="{E8C0586A-7AE0-437E-9CF5-AB46FF547810}" destId="{FD507705-66DA-41F6-89FB-D67D92152F32}" srcOrd="6" destOrd="0" presId="urn:microsoft.com/office/officeart/2005/8/layout/list1"/>
    <dgm:cxn modelId="{881D3C13-D989-4D2A-961F-A3C555A63ED8}" type="presParOf" srcId="{E8C0586A-7AE0-437E-9CF5-AB46FF547810}" destId="{1D6894CE-E98B-44EE-9F26-7863199FBDDA}" srcOrd="7" destOrd="0" presId="urn:microsoft.com/office/officeart/2005/8/layout/list1"/>
    <dgm:cxn modelId="{6C7D3665-3AF6-4B64-9BBA-04AF7BEE7A5B}" type="presParOf" srcId="{E8C0586A-7AE0-437E-9CF5-AB46FF547810}" destId="{5BF9FE9C-9CAD-4CED-AF77-C15DCBF666F2}" srcOrd="8" destOrd="0" presId="urn:microsoft.com/office/officeart/2005/8/layout/list1"/>
    <dgm:cxn modelId="{AD62F657-E441-429E-8CD6-B16F01959553}" type="presParOf" srcId="{5BF9FE9C-9CAD-4CED-AF77-C15DCBF666F2}" destId="{1FBAAC1C-D67B-4359-A1E7-BC82C9951A06}" srcOrd="0" destOrd="0" presId="urn:microsoft.com/office/officeart/2005/8/layout/list1"/>
    <dgm:cxn modelId="{C8F1E41A-2365-4132-B653-26D9BF248508}" type="presParOf" srcId="{5BF9FE9C-9CAD-4CED-AF77-C15DCBF666F2}" destId="{C89449F8-308E-4C9D-BEA6-F8E6B5167F8D}" srcOrd="1" destOrd="0" presId="urn:microsoft.com/office/officeart/2005/8/layout/list1"/>
    <dgm:cxn modelId="{37571795-2BAA-4B0E-A493-EDB423AD7861}" type="presParOf" srcId="{E8C0586A-7AE0-437E-9CF5-AB46FF547810}" destId="{B02E4578-F43C-4651-BE33-44F6E43A302E}" srcOrd="9" destOrd="0" presId="urn:microsoft.com/office/officeart/2005/8/layout/list1"/>
    <dgm:cxn modelId="{19595602-D4AC-4E76-BC37-C82016EF3E3F}" type="presParOf" srcId="{E8C0586A-7AE0-437E-9CF5-AB46FF547810}" destId="{F1C7208B-4C5F-45B4-9B5B-7205653964A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D90F50-5CEF-4171-9D0B-D99214935126}" type="doc">
      <dgm:prSet loTypeId="urn:microsoft.com/office/officeart/2005/8/layout/vList4#1" loCatId="list" qsTypeId="urn:microsoft.com/office/officeart/2005/8/quickstyle/3d1" qsCatId="3D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46DE3546-E093-4EAE-A9EA-5B030D3EC318}">
      <dgm:prSet phldrT="[Текст]" custT="1"/>
      <dgm:spPr>
        <a:solidFill>
          <a:schemeClr val="accent1"/>
        </a:solidFill>
        <a:ln>
          <a:solidFill>
            <a:srgbClr val="002060"/>
          </a:solidFill>
        </a:ln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200" b="1" dirty="0" smtClean="0"/>
            <a:t>Закон Иркутской области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200" b="1" dirty="0" smtClean="0"/>
            <a:t>«Об отдельных вопросах квотирования рабочих мест для инвалидов в Иркутской области»</a:t>
          </a:r>
          <a:br>
            <a:rPr lang="ru-RU" sz="1200" b="1" dirty="0" smtClean="0"/>
          </a:br>
          <a:r>
            <a:rPr lang="ru-RU" sz="1200" b="1" dirty="0" smtClean="0"/>
            <a:t> от 29 мая 2009 года № 27-ОЗ</a:t>
          </a:r>
          <a:endParaRPr lang="ru-RU" sz="1200" b="1" dirty="0">
            <a:solidFill>
              <a:schemeClr val="tx1"/>
            </a:solidFill>
          </a:endParaRPr>
        </a:p>
      </dgm:t>
    </dgm:pt>
    <dgm:pt modelId="{DE1EE632-7A09-4B12-808B-8079588220C9}" type="parTrans" cxnId="{DCCD9678-7C5B-4C87-89CD-ADB1FB7C9B96}">
      <dgm:prSet/>
      <dgm:spPr/>
      <dgm:t>
        <a:bodyPr/>
        <a:lstStyle/>
        <a:p>
          <a:endParaRPr lang="ru-RU"/>
        </a:p>
      </dgm:t>
    </dgm:pt>
    <dgm:pt modelId="{5CB777B3-1F9C-4D5D-B78D-00DCB269A7D8}" type="sibTrans" cxnId="{DCCD9678-7C5B-4C87-89CD-ADB1FB7C9B96}">
      <dgm:prSet/>
      <dgm:spPr/>
      <dgm:t>
        <a:bodyPr/>
        <a:lstStyle/>
        <a:p>
          <a:endParaRPr lang="ru-RU"/>
        </a:p>
      </dgm:t>
    </dgm:pt>
    <dgm:pt modelId="{F0F23A0C-556B-4476-B37B-B5291AA51DC1}" type="pres">
      <dgm:prSet presAssocID="{6CD90F50-5CEF-4171-9D0B-D99214935126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A19160-A076-4756-BD9D-29C8BFF95E5B}" type="pres">
      <dgm:prSet presAssocID="{46DE3546-E093-4EAE-A9EA-5B030D3EC318}" presName="comp" presStyleCnt="0"/>
      <dgm:spPr/>
    </dgm:pt>
    <dgm:pt modelId="{7EDEACEA-B5EF-4DA2-8432-D88391AF077C}" type="pres">
      <dgm:prSet presAssocID="{46DE3546-E093-4EAE-A9EA-5B030D3EC318}" presName="box" presStyleLbl="node1" presStyleIdx="0" presStyleCnt="1" custScaleY="88494" custLinFactNeighborX="-7520" custLinFactNeighborY="753"/>
      <dgm:spPr/>
      <dgm:t>
        <a:bodyPr/>
        <a:lstStyle/>
        <a:p>
          <a:endParaRPr lang="ru-RU"/>
        </a:p>
      </dgm:t>
    </dgm:pt>
    <dgm:pt modelId="{A1F29E0C-F9D9-4F65-9A8B-4E1AB8D9DC1F}" type="pres">
      <dgm:prSet presAssocID="{46DE3546-E093-4EAE-A9EA-5B030D3EC318}" presName="img" presStyleLbl="fgImgPlace1" presStyleIdx="0" presStyleCnt="1" custScaleY="87493" custLinFactNeighborX="-1571" custLinFactNeighborY="945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B0152363-68CA-414F-9C53-263C8D19BB11}" type="pres">
      <dgm:prSet presAssocID="{46DE3546-E093-4EAE-A9EA-5B030D3EC318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45BB70-4B80-4A52-99A3-6A0BD3E86681}" type="presOf" srcId="{46DE3546-E093-4EAE-A9EA-5B030D3EC318}" destId="{B0152363-68CA-414F-9C53-263C8D19BB11}" srcOrd="1" destOrd="0" presId="urn:microsoft.com/office/officeart/2005/8/layout/vList4#1"/>
    <dgm:cxn modelId="{A575A14E-8258-45E5-984E-2C1C748915B7}" type="presOf" srcId="{6CD90F50-5CEF-4171-9D0B-D99214935126}" destId="{F0F23A0C-556B-4476-B37B-B5291AA51DC1}" srcOrd="0" destOrd="0" presId="urn:microsoft.com/office/officeart/2005/8/layout/vList4#1"/>
    <dgm:cxn modelId="{58EAF3E6-F346-4379-B291-196DCD43724E}" type="presOf" srcId="{46DE3546-E093-4EAE-A9EA-5B030D3EC318}" destId="{7EDEACEA-B5EF-4DA2-8432-D88391AF077C}" srcOrd="0" destOrd="0" presId="urn:microsoft.com/office/officeart/2005/8/layout/vList4#1"/>
    <dgm:cxn modelId="{DCCD9678-7C5B-4C87-89CD-ADB1FB7C9B96}" srcId="{6CD90F50-5CEF-4171-9D0B-D99214935126}" destId="{46DE3546-E093-4EAE-A9EA-5B030D3EC318}" srcOrd="0" destOrd="0" parTransId="{DE1EE632-7A09-4B12-808B-8079588220C9}" sibTransId="{5CB777B3-1F9C-4D5D-B78D-00DCB269A7D8}"/>
    <dgm:cxn modelId="{0CC3C18F-B3D6-4D47-A6B7-89EE6B29055E}" type="presParOf" srcId="{F0F23A0C-556B-4476-B37B-B5291AA51DC1}" destId="{D2A19160-A076-4756-BD9D-29C8BFF95E5B}" srcOrd="0" destOrd="0" presId="urn:microsoft.com/office/officeart/2005/8/layout/vList4#1"/>
    <dgm:cxn modelId="{9A799F47-A23D-440A-88AE-D969D1204948}" type="presParOf" srcId="{D2A19160-A076-4756-BD9D-29C8BFF95E5B}" destId="{7EDEACEA-B5EF-4DA2-8432-D88391AF077C}" srcOrd="0" destOrd="0" presId="urn:microsoft.com/office/officeart/2005/8/layout/vList4#1"/>
    <dgm:cxn modelId="{CFC47CB5-3AC5-475C-99DD-49F27A07B073}" type="presParOf" srcId="{D2A19160-A076-4756-BD9D-29C8BFF95E5B}" destId="{A1F29E0C-F9D9-4F65-9A8B-4E1AB8D9DC1F}" srcOrd="1" destOrd="0" presId="urn:microsoft.com/office/officeart/2005/8/layout/vList4#1"/>
    <dgm:cxn modelId="{7EFDE800-E4EB-4147-BDD7-5DD0C2EF93C9}" type="presParOf" srcId="{D2A19160-A076-4756-BD9D-29C8BFF95E5B}" destId="{B0152363-68CA-414F-9C53-263C8D19BB11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3156F4-E253-4981-B72F-6F2CC8989B88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6CA442-7E07-4E01-B9E5-3E018B9E67E5}">
      <dgm:prSet phldrT="[Текст]" custT="1"/>
      <dgm:spPr>
        <a:solidFill>
          <a:schemeClr val="tx2">
            <a:lumMod val="50000"/>
            <a:lumOff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dirty="0" smtClean="0"/>
            <a:t>Комплекс мероприятий по содействию </a:t>
          </a:r>
          <a:r>
            <a:rPr lang="ru-RU" sz="2000" dirty="0" err="1" smtClean="0"/>
            <a:t>самозанятости</a:t>
          </a:r>
          <a:r>
            <a:rPr lang="ru-RU" sz="2000" dirty="0" smtClean="0"/>
            <a:t> </a:t>
          </a:r>
        </a:p>
        <a:p>
          <a:r>
            <a:rPr lang="ru-RU" sz="2000" dirty="0" smtClean="0"/>
            <a:t>безработных граждан</a:t>
          </a:r>
          <a:endParaRPr lang="ru-RU" sz="2000" dirty="0"/>
        </a:p>
      </dgm:t>
    </dgm:pt>
    <dgm:pt modelId="{ACAF353E-D4A2-47FF-ADD8-FAFB8AC34484}" type="parTrans" cxnId="{A5F1AF8D-B9FC-4F38-89FB-543FCB6C67ED}">
      <dgm:prSet/>
      <dgm:spPr/>
      <dgm:t>
        <a:bodyPr/>
        <a:lstStyle/>
        <a:p>
          <a:endParaRPr lang="ru-RU"/>
        </a:p>
      </dgm:t>
    </dgm:pt>
    <dgm:pt modelId="{703E45CF-BB9F-498A-AE8A-36466A41CF4B}" type="sibTrans" cxnId="{A5F1AF8D-B9FC-4F38-89FB-543FCB6C67ED}">
      <dgm:prSet/>
      <dgm:spPr/>
      <dgm:t>
        <a:bodyPr/>
        <a:lstStyle/>
        <a:p>
          <a:endParaRPr lang="ru-RU"/>
        </a:p>
      </dgm:t>
    </dgm:pt>
    <dgm:pt modelId="{DEE02CB2-3856-4C3C-BD0E-A97ECB0C6F96}">
      <dgm:prSet phldrT="[Текст]" custT="1"/>
      <dgm:spPr>
        <a:solidFill>
          <a:srgbClr val="ABC3FF"/>
        </a:solidFill>
        <a:ln>
          <a:solidFill>
            <a:schemeClr val="tx2">
              <a:lumMod val="90000"/>
              <a:lumOff val="10000"/>
            </a:schemeClr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dirty="0" smtClean="0">
              <a:solidFill>
                <a:schemeClr val="tx2">
                  <a:lumMod val="90000"/>
                  <a:lumOff val="10000"/>
                </a:schemeClr>
              </a:solidFill>
            </a:rPr>
            <a:t>Информационно-консультационное сопровождение</a:t>
          </a:r>
          <a:endParaRPr lang="ru-RU" sz="2000" dirty="0">
            <a:solidFill>
              <a:schemeClr val="tx2">
                <a:lumMod val="90000"/>
                <a:lumOff val="10000"/>
              </a:schemeClr>
            </a:solidFill>
          </a:endParaRPr>
        </a:p>
      </dgm:t>
    </dgm:pt>
    <dgm:pt modelId="{0D43C467-BF4D-479E-BBAA-C5BBF0223B5B}" type="parTrans" cxnId="{B922D712-0D1C-4D22-9712-8B0A38BDD1A5}">
      <dgm:prSet/>
      <dgm:spPr/>
      <dgm:t>
        <a:bodyPr/>
        <a:lstStyle/>
        <a:p>
          <a:endParaRPr lang="ru-RU"/>
        </a:p>
      </dgm:t>
    </dgm:pt>
    <dgm:pt modelId="{8CBC0436-0B82-4C28-909C-A19D01641B53}" type="sibTrans" cxnId="{B922D712-0D1C-4D22-9712-8B0A38BDD1A5}">
      <dgm:prSet/>
      <dgm:spPr/>
      <dgm:t>
        <a:bodyPr/>
        <a:lstStyle/>
        <a:p>
          <a:endParaRPr lang="ru-RU"/>
        </a:p>
      </dgm:t>
    </dgm:pt>
    <dgm:pt modelId="{13C23799-2C17-4703-8837-94D791057A69}">
      <dgm:prSet phldrT="[Текст]" custT="1"/>
      <dgm:spPr>
        <a:solidFill>
          <a:srgbClr val="ABC3FF"/>
        </a:solidFill>
        <a:ln>
          <a:solidFill>
            <a:schemeClr val="tx2">
              <a:lumMod val="90000"/>
              <a:lumOff val="10000"/>
            </a:schemeClr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solidFill>
                <a:schemeClr val="tx2">
                  <a:lumMod val="90000"/>
                  <a:lumOff val="10000"/>
                </a:schemeClr>
              </a:solidFill>
            </a:rPr>
            <a:t>Мотивация и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solidFill>
                <a:schemeClr val="tx2">
                  <a:lumMod val="90000"/>
                  <a:lumOff val="10000"/>
                </a:schemeClr>
              </a:solidFill>
            </a:rPr>
            <a:t>обучение основам предпринимательства</a:t>
          </a:r>
          <a:endParaRPr lang="ru-RU" sz="2000" dirty="0">
            <a:solidFill>
              <a:schemeClr val="tx2">
                <a:lumMod val="90000"/>
                <a:lumOff val="10000"/>
              </a:schemeClr>
            </a:solidFill>
          </a:endParaRPr>
        </a:p>
      </dgm:t>
    </dgm:pt>
    <dgm:pt modelId="{D5FAF372-9786-4F8D-9766-C4D0941B00C2}" type="parTrans" cxnId="{0CCB9DB2-E427-4156-BA5E-657CC9B9AAB6}">
      <dgm:prSet/>
      <dgm:spPr/>
      <dgm:t>
        <a:bodyPr/>
        <a:lstStyle/>
        <a:p>
          <a:endParaRPr lang="ru-RU"/>
        </a:p>
      </dgm:t>
    </dgm:pt>
    <dgm:pt modelId="{20F6F07D-84C3-4A3E-9CE7-4549AB6C9025}" type="sibTrans" cxnId="{0CCB9DB2-E427-4156-BA5E-657CC9B9AAB6}">
      <dgm:prSet/>
      <dgm:spPr/>
      <dgm:t>
        <a:bodyPr/>
        <a:lstStyle/>
        <a:p>
          <a:endParaRPr lang="ru-RU"/>
        </a:p>
      </dgm:t>
    </dgm:pt>
    <dgm:pt modelId="{469B5160-B900-48B3-A3B7-27DCED4AA2B5}">
      <dgm:prSet phldrT="[Текст]" custT="1"/>
      <dgm:spPr>
        <a:solidFill>
          <a:srgbClr val="ABC3FF"/>
        </a:solidFill>
        <a:ln>
          <a:solidFill>
            <a:schemeClr val="tx2">
              <a:lumMod val="90000"/>
              <a:lumOff val="10000"/>
            </a:schemeClr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dirty="0" smtClean="0">
              <a:solidFill>
                <a:schemeClr val="tx2">
                  <a:lumMod val="90000"/>
                  <a:lumOff val="10000"/>
                </a:schemeClr>
              </a:solidFill>
            </a:rPr>
            <a:t>Предоставление единовременной финансовой поддержки</a:t>
          </a:r>
          <a:endParaRPr lang="ru-RU" sz="2000" dirty="0">
            <a:solidFill>
              <a:schemeClr val="tx2">
                <a:lumMod val="90000"/>
                <a:lumOff val="10000"/>
              </a:schemeClr>
            </a:solidFill>
          </a:endParaRPr>
        </a:p>
      </dgm:t>
    </dgm:pt>
    <dgm:pt modelId="{9776B0CB-D39E-45EF-A645-C16ECF20A39A}" type="parTrans" cxnId="{9AE92793-D2FC-4BC0-AA4B-0CDA9F40812D}">
      <dgm:prSet/>
      <dgm:spPr/>
      <dgm:t>
        <a:bodyPr/>
        <a:lstStyle/>
        <a:p>
          <a:endParaRPr lang="ru-RU"/>
        </a:p>
      </dgm:t>
    </dgm:pt>
    <dgm:pt modelId="{EDAA5889-1041-494F-9656-188BD29CEC1E}" type="sibTrans" cxnId="{9AE92793-D2FC-4BC0-AA4B-0CDA9F40812D}">
      <dgm:prSet/>
      <dgm:spPr/>
      <dgm:t>
        <a:bodyPr/>
        <a:lstStyle/>
        <a:p>
          <a:endParaRPr lang="ru-RU"/>
        </a:p>
      </dgm:t>
    </dgm:pt>
    <dgm:pt modelId="{70DC353D-608B-4559-B43B-55E9B81CA6EF}" type="pres">
      <dgm:prSet presAssocID="{5F3156F4-E253-4981-B72F-6F2CC8989B8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40E33B-16BA-4F1B-871D-CA58FB0E3A14}" type="pres">
      <dgm:prSet presAssocID="{D26CA442-7E07-4E01-B9E5-3E018B9E67E5}" presName="roof" presStyleLbl="dkBgShp" presStyleIdx="0" presStyleCnt="2" custLinFactNeighborX="-1431" custLinFactNeighborY="-25524"/>
      <dgm:spPr/>
      <dgm:t>
        <a:bodyPr/>
        <a:lstStyle/>
        <a:p>
          <a:endParaRPr lang="ru-RU"/>
        </a:p>
      </dgm:t>
    </dgm:pt>
    <dgm:pt modelId="{189000DC-EF13-4F8E-ABBC-019FED975A80}" type="pres">
      <dgm:prSet presAssocID="{D26CA442-7E07-4E01-B9E5-3E018B9E67E5}" presName="pillars" presStyleCnt="0"/>
      <dgm:spPr/>
    </dgm:pt>
    <dgm:pt modelId="{4C15796C-5195-48E8-AA04-EDEBB95A942E}" type="pres">
      <dgm:prSet presAssocID="{D26CA442-7E07-4E01-B9E5-3E018B9E67E5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EC5C74-BD50-4936-9643-F46C28AB81A3}" type="pres">
      <dgm:prSet presAssocID="{13C23799-2C17-4703-8837-94D791057A69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C8D76D-9541-448B-98D9-0F9C5B68F6FB}" type="pres">
      <dgm:prSet presAssocID="{469B5160-B900-48B3-A3B7-27DCED4AA2B5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739389-6531-46BC-8DA5-2074A1EB80AE}" type="pres">
      <dgm:prSet presAssocID="{D26CA442-7E07-4E01-B9E5-3E018B9E67E5}" presName="base" presStyleLbl="dkBgShp" presStyleIdx="1" presStyleCnt="2" custLinFactNeighborY="-14896"/>
      <dgm:spPr/>
    </dgm:pt>
  </dgm:ptLst>
  <dgm:cxnLst>
    <dgm:cxn modelId="{BB8D1D9F-DE75-4596-9B53-D7E21A9E1A28}" type="presOf" srcId="{13C23799-2C17-4703-8837-94D791057A69}" destId="{F3EC5C74-BD50-4936-9643-F46C28AB81A3}" srcOrd="0" destOrd="0" presId="urn:microsoft.com/office/officeart/2005/8/layout/hList3"/>
    <dgm:cxn modelId="{C9B239E2-2ACD-4B0B-97D9-315E8E37F379}" type="presOf" srcId="{DEE02CB2-3856-4C3C-BD0E-A97ECB0C6F96}" destId="{4C15796C-5195-48E8-AA04-EDEBB95A942E}" srcOrd="0" destOrd="0" presId="urn:microsoft.com/office/officeart/2005/8/layout/hList3"/>
    <dgm:cxn modelId="{2A131497-93D1-4455-8245-4B3F20845BE6}" type="presOf" srcId="{469B5160-B900-48B3-A3B7-27DCED4AA2B5}" destId="{F5C8D76D-9541-448B-98D9-0F9C5B68F6FB}" srcOrd="0" destOrd="0" presId="urn:microsoft.com/office/officeart/2005/8/layout/hList3"/>
    <dgm:cxn modelId="{A5F1AF8D-B9FC-4F38-89FB-543FCB6C67ED}" srcId="{5F3156F4-E253-4981-B72F-6F2CC8989B88}" destId="{D26CA442-7E07-4E01-B9E5-3E018B9E67E5}" srcOrd="0" destOrd="0" parTransId="{ACAF353E-D4A2-47FF-ADD8-FAFB8AC34484}" sibTransId="{703E45CF-BB9F-498A-AE8A-36466A41CF4B}"/>
    <dgm:cxn modelId="{0CCB9DB2-E427-4156-BA5E-657CC9B9AAB6}" srcId="{D26CA442-7E07-4E01-B9E5-3E018B9E67E5}" destId="{13C23799-2C17-4703-8837-94D791057A69}" srcOrd="1" destOrd="0" parTransId="{D5FAF372-9786-4F8D-9766-C4D0941B00C2}" sibTransId="{20F6F07D-84C3-4A3E-9CE7-4549AB6C9025}"/>
    <dgm:cxn modelId="{9AE92793-D2FC-4BC0-AA4B-0CDA9F40812D}" srcId="{D26CA442-7E07-4E01-B9E5-3E018B9E67E5}" destId="{469B5160-B900-48B3-A3B7-27DCED4AA2B5}" srcOrd="2" destOrd="0" parTransId="{9776B0CB-D39E-45EF-A645-C16ECF20A39A}" sibTransId="{EDAA5889-1041-494F-9656-188BD29CEC1E}"/>
    <dgm:cxn modelId="{B922D712-0D1C-4D22-9712-8B0A38BDD1A5}" srcId="{D26CA442-7E07-4E01-B9E5-3E018B9E67E5}" destId="{DEE02CB2-3856-4C3C-BD0E-A97ECB0C6F96}" srcOrd="0" destOrd="0" parTransId="{0D43C467-BF4D-479E-BBAA-C5BBF0223B5B}" sibTransId="{8CBC0436-0B82-4C28-909C-A19D01641B53}"/>
    <dgm:cxn modelId="{CCF738F6-0F7D-438F-94DB-E4EE8189F406}" type="presOf" srcId="{D26CA442-7E07-4E01-B9E5-3E018B9E67E5}" destId="{E640E33B-16BA-4F1B-871D-CA58FB0E3A14}" srcOrd="0" destOrd="0" presId="urn:microsoft.com/office/officeart/2005/8/layout/hList3"/>
    <dgm:cxn modelId="{25D5445B-F3E1-4E3C-8B89-8E7E7F7CEB31}" type="presOf" srcId="{5F3156F4-E253-4981-B72F-6F2CC8989B88}" destId="{70DC353D-608B-4559-B43B-55E9B81CA6EF}" srcOrd="0" destOrd="0" presId="urn:microsoft.com/office/officeart/2005/8/layout/hList3"/>
    <dgm:cxn modelId="{010BC5BF-94D8-4676-9549-B883E58FE821}" type="presParOf" srcId="{70DC353D-608B-4559-B43B-55E9B81CA6EF}" destId="{E640E33B-16BA-4F1B-871D-CA58FB0E3A14}" srcOrd="0" destOrd="0" presId="urn:microsoft.com/office/officeart/2005/8/layout/hList3"/>
    <dgm:cxn modelId="{15B9A398-62CF-4EFB-9391-324F21CD0E83}" type="presParOf" srcId="{70DC353D-608B-4559-B43B-55E9B81CA6EF}" destId="{189000DC-EF13-4F8E-ABBC-019FED975A80}" srcOrd="1" destOrd="0" presId="urn:microsoft.com/office/officeart/2005/8/layout/hList3"/>
    <dgm:cxn modelId="{FD78E362-312A-4EB0-B4E5-56AFE14EC5A9}" type="presParOf" srcId="{189000DC-EF13-4F8E-ABBC-019FED975A80}" destId="{4C15796C-5195-48E8-AA04-EDEBB95A942E}" srcOrd="0" destOrd="0" presId="urn:microsoft.com/office/officeart/2005/8/layout/hList3"/>
    <dgm:cxn modelId="{E006D622-2E3D-455A-AAD5-293A188800E8}" type="presParOf" srcId="{189000DC-EF13-4F8E-ABBC-019FED975A80}" destId="{F3EC5C74-BD50-4936-9643-F46C28AB81A3}" srcOrd="1" destOrd="0" presId="urn:microsoft.com/office/officeart/2005/8/layout/hList3"/>
    <dgm:cxn modelId="{958D971A-0BED-415E-8FAC-905D8E9498D9}" type="presParOf" srcId="{189000DC-EF13-4F8E-ABBC-019FED975A80}" destId="{F5C8D76D-9541-448B-98D9-0F9C5B68F6FB}" srcOrd="2" destOrd="0" presId="urn:microsoft.com/office/officeart/2005/8/layout/hList3"/>
    <dgm:cxn modelId="{2A97BA9A-2B1D-4BE2-A893-7D69D57EF7A9}" type="presParOf" srcId="{70DC353D-608B-4559-B43B-55E9B81CA6EF}" destId="{6B739389-6531-46BC-8DA5-2074A1EB80A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1CA8A0-4125-4FA6-8D41-8C1F26BB6C9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446C10-8F85-433F-AB9D-5813590FDDC2}">
      <dgm:prSet phldrT="[Текст]" custT="1"/>
      <dgm:spPr>
        <a:solidFill>
          <a:schemeClr val="accent6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800" dirty="0" smtClean="0"/>
            <a:t>Единовременная финансовая поддержка</a:t>
          </a:r>
          <a:endParaRPr lang="ru-RU" sz="1800" dirty="0"/>
        </a:p>
      </dgm:t>
    </dgm:pt>
    <dgm:pt modelId="{058B1593-595D-40D3-A1E7-E3D44723DE71}" type="parTrans" cxnId="{39E88EC7-5C3E-439E-BD4B-EDFEED2EB4F7}">
      <dgm:prSet/>
      <dgm:spPr/>
      <dgm:t>
        <a:bodyPr/>
        <a:lstStyle/>
        <a:p>
          <a:endParaRPr lang="ru-RU"/>
        </a:p>
      </dgm:t>
    </dgm:pt>
    <dgm:pt modelId="{B216DC3D-F634-4F64-905B-65900B0024B5}" type="sibTrans" cxnId="{39E88EC7-5C3E-439E-BD4B-EDFEED2EB4F7}">
      <dgm:prSet/>
      <dgm:spPr/>
      <dgm:t>
        <a:bodyPr/>
        <a:lstStyle/>
        <a:p>
          <a:endParaRPr lang="ru-RU"/>
        </a:p>
      </dgm:t>
    </dgm:pt>
    <dgm:pt modelId="{BBD7A0C1-D5ED-4F9F-95FF-9A7D5E788E7C}">
      <dgm:prSet phldrT="[Текст]" custT="1"/>
      <dgm:spPr>
        <a:solidFill>
          <a:srgbClr val="00B0F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600" dirty="0" smtClean="0"/>
            <a:t>на открытие своего дела 58800 рублей</a:t>
          </a:r>
          <a:endParaRPr lang="ru-RU" sz="1600" dirty="0"/>
        </a:p>
      </dgm:t>
    </dgm:pt>
    <dgm:pt modelId="{EF8E03D5-EAD9-4C99-AFF3-A45B611A5F30}" type="parTrans" cxnId="{BAEA3FB0-98C7-4257-B02B-DD183FA2A86E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FD5DA250-08B9-4CEE-86C7-3FD91C63D6C6}" type="sibTrans" cxnId="{BAEA3FB0-98C7-4257-B02B-DD183FA2A86E}">
      <dgm:prSet/>
      <dgm:spPr/>
      <dgm:t>
        <a:bodyPr/>
        <a:lstStyle/>
        <a:p>
          <a:endParaRPr lang="ru-RU"/>
        </a:p>
      </dgm:t>
    </dgm:pt>
    <dgm:pt modelId="{457ACA33-DCED-491D-BB9D-8037ABF5ECC6}">
      <dgm:prSet phldrT="[Текст]" custT="1"/>
      <dgm:spPr>
        <a:solidFill>
          <a:srgbClr val="00B0F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600" dirty="0" smtClean="0"/>
            <a:t>на подготовку документов до </a:t>
          </a:r>
        </a:p>
        <a:p>
          <a:r>
            <a:rPr lang="ru-RU" sz="1600" dirty="0" smtClean="0"/>
            <a:t>1500 рублей</a:t>
          </a:r>
          <a:endParaRPr lang="ru-RU" sz="1600" dirty="0"/>
        </a:p>
      </dgm:t>
    </dgm:pt>
    <dgm:pt modelId="{11611363-5BF4-42A4-BBC9-77058436F3AD}" type="parTrans" cxnId="{90AAF18F-E1E9-4B3A-88E6-3C31ACC9F757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D8119D78-8013-44AC-9429-051D499485F3}" type="sibTrans" cxnId="{90AAF18F-E1E9-4B3A-88E6-3C31ACC9F757}">
      <dgm:prSet/>
      <dgm:spPr/>
      <dgm:t>
        <a:bodyPr/>
        <a:lstStyle/>
        <a:p>
          <a:endParaRPr lang="ru-RU"/>
        </a:p>
      </dgm:t>
    </dgm:pt>
    <dgm:pt modelId="{E3748040-91BA-4A7B-8F29-3CF3269830FA}" type="pres">
      <dgm:prSet presAssocID="{EB1CA8A0-4125-4FA6-8D41-8C1F26BB6C9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4B1D7C-6ABC-4CC7-AF0E-B6835D91C681}" type="pres">
      <dgm:prSet presAssocID="{B6446C10-8F85-433F-AB9D-5813590FDDC2}" presName="root1" presStyleCnt="0"/>
      <dgm:spPr/>
    </dgm:pt>
    <dgm:pt modelId="{B8E2DF4C-31FA-492A-94E1-C91599DC148E}" type="pres">
      <dgm:prSet presAssocID="{B6446C10-8F85-433F-AB9D-5813590FDDC2}" presName="LevelOneTextNode" presStyleLbl="node0" presStyleIdx="0" presStyleCnt="1" custScaleX="138217" custScaleY="2676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1AC1FA-989C-4EAD-9B2B-A3714A1CB037}" type="pres">
      <dgm:prSet presAssocID="{B6446C10-8F85-433F-AB9D-5813590FDDC2}" presName="level2hierChild" presStyleCnt="0"/>
      <dgm:spPr/>
    </dgm:pt>
    <dgm:pt modelId="{32585ECF-BADB-44FB-9C96-51772DEAF87A}" type="pres">
      <dgm:prSet presAssocID="{EF8E03D5-EAD9-4C99-AFF3-A45B611A5F30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D54E4C46-497C-42BE-B450-58E83B4450CC}" type="pres">
      <dgm:prSet presAssocID="{EF8E03D5-EAD9-4C99-AFF3-A45B611A5F30}" presName="connTx" presStyleLbl="parChTrans1D2" presStyleIdx="0" presStyleCnt="2"/>
      <dgm:spPr/>
      <dgm:t>
        <a:bodyPr/>
        <a:lstStyle/>
        <a:p>
          <a:endParaRPr lang="ru-RU"/>
        </a:p>
      </dgm:t>
    </dgm:pt>
    <dgm:pt modelId="{29F35971-9A55-46E3-8B33-D542648DB9BB}" type="pres">
      <dgm:prSet presAssocID="{BBD7A0C1-D5ED-4F9F-95FF-9A7D5E788E7C}" presName="root2" presStyleCnt="0"/>
      <dgm:spPr/>
    </dgm:pt>
    <dgm:pt modelId="{F31320F5-41A8-43B2-98D3-2769863014FA}" type="pres">
      <dgm:prSet presAssocID="{BBD7A0C1-D5ED-4F9F-95FF-9A7D5E788E7C}" presName="LevelTwoTextNode" presStyleLbl="node2" presStyleIdx="0" presStyleCnt="2" custScaleX="138259" custScaleY="1312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F0B87A-A23B-41D5-BF25-BB91C00261D9}" type="pres">
      <dgm:prSet presAssocID="{BBD7A0C1-D5ED-4F9F-95FF-9A7D5E788E7C}" presName="level3hierChild" presStyleCnt="0"/>
      <dgm:spPr/>
    </dgm:pt>
    <dgm:pt modelId="{0C59EFDD-F644-43AD-9F65-AF2586F041CD}" type="pres">
      <dgm:prSet presAssocID="{11611363-5BF4-42A4-BBC9-77058436F3AD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1E6DCD28-CF99-4146-9539-300A05584F9C}" type="pres">
      <dgm:prSet presAssocID="{11611363-5BF4-42A4-BBC9-77058436F3AD}" presName="connTx" presStyleLbl="parChTrans1D2" presStyleIdx="1" presStyleCnt="2"/>
      <dgm:spPr/>
      <dgm:t>
        <a:bodyPr/>
        <a:lstStyle/>
        <a:p>
          <a:endParaRPr lang="ru-RU"/>
        </a:p>
      </dgm:t>
    </dgm:pt>
    <dgm:pt modelId="{4497B9A1-B511-4988-A9D7-E8F55E5D32A1}" type="pres">
      <dgm:prSet presAssocID="{457ACA33-DCED-491D-BB9D-8037ABF5ECC6}" presName="root2" presStyleCnt="0"/>
      <dgm:spPr/>
    </dgm:pt>
    <dgm:pt modelId="{CE8FC276-933B-430C-8729-3DA5B2143CFC}" type="pres">
      <dgm:prSet presAssocID="{457ACA33-DCED-491D-BB9D-8037ABF5ECC6}" presName="LevelTwoTextNode" presStyleLbl="node2" presStyleIdx="1" presStyleCnt="2" custScaleX="141648" custScaleY="1214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9D82FF-C2CE-4D08-B8CB-E63F273EE805}" type="pres">
      <dgm:prSet presAssocID="{457ACA33-DCED-491D-BB9D-8037ABF5ECC6}" presName="level3hierChild" presStyleCnt="0"/>
      <dgm:spPr/>
    </dgm:pt>
  </dgm:ptLst>
  <dgm:cxnLst>
    <dgm:cxn modelId="{39E88EC7-5C3E-439E-BD4B-EDFEED2EB4F7}" srcId="{EB1CA8A0-4125-4FA6-8D41-8C1F26BB6C90}" destId="{B6446C10-8F85-433F-AB9D-5813590FDDC2}" srcOrd="0" destOrd="0" parTransId="{058B1593-595D-40D3-A1E7-E3D44723DE71}" sibTransId="{B216DC3D-F634-4F64-905B-65900B0024B5}"/>
    <dgm:cxn modelId="{90AAF18F-E1E9-4B3A-88E6-3C31ACC9F757}" srcId="{B6446C10-8F85-433F-AB9D-5813590FDDC2}" destId="{457ACA33-DCED-491D-BB9D-8037ABF5ECC6}" srcOrd="1" destOrd="0" parTransId="{11611363-5BF4-42A4-BBC9-77058436F3AD}" sibTransId="{D8119D78-8013-44AC-9429-051D499485F3}"/>
    <dgm:cxn modelId="{BE823D8B-E91B-47C1-8290-A030AFF1DC49}" type="presOf" srcId="{EF8E03D5-EAD9-4C99-AFF3-A45B611A5F30}" destId="{D54E4C46-497C-42BE-B450-58E83B4450CC}" srcOrd="1" destOrd="0" presId="urn:microsoft.com/office/officeart/2005/8/layout/hierarchy2"/>
    <dgm:cxn modelId="{4FE8C5BF-7658-4A29-B376-CA0137DB2F53}" type="presOf" srcId="{457ACA33-DCED-491D-BB9D-8037ABF5ECC6}" destId="{CE8FC276-933B-430C-8729-3DA5B2143CFC}" srcOrd="0" destOrd="0" presId="urn:microsoft.com/office/officeart/2005/8/layout/hierarchy2"/>
    <dgm:cxn modelId="{907AE40E-46AF-4941-AD98-655FCE30FCBD}" type="presOf" srcId="{EF8E03D5-EAD9-4C99-AFF3-A45B611A5F30}" destId="{32585ECF-BADB-44FB-9C96-51772DEAF87A}" srcOrd="0" destOrd="0" presId="urn:microsoft.com/office/officeart/2005/8/layout/hierarchy2"/>
    <dgm:cxn modelId="{BAEA3FB0-98C7-4257-B02B-DD183FA2A86E}" srcId="{B6446C10-8F85-433F-AB9D-5813590FDDC2}" destId="{BBD7A0C1-D5ED-4F9F-95FF-9A7D5E788E7C}" srcOrd="0" destOrd="0" parTransId="{EF8E03D5-EAD9-4C99-AFF3-A45B611A5F30}" sibTransId="{FD5DA250-08B9-4CEE-86C7-3FD91C63D6C6}"/>
    <dgm:cxn modelId="{FD0A66BB-2F6A-4501-9956-E5E98D874D6A}" type="presOf" srcId="{11611363-5BF4-42A4-BBC9-77058436F3AD}" destId="{0C59EFDD-F644-43AD-9F65-AF2586F041CD}" srcOrd="0" destOrd="0" presId="urn:microsoft.com/office/officeart/2005/8/layout/hierarchy2"/>
    <dgm:cxn modelId="{2E790328-0FA4-4A58-935B-370FC15305E4}" type="presOf" srcId="{B6446C10-8F85-433F-AB9D-5813590FDDC2}" destId="{B8E2DF4C-31FA-492A-94E1-C91599DC148E}" srcOrd="0" destOrd="0" presId="urn:microsoft.com/office/officeart/2005/8/layout/hierarchy2"/>
    <dgm:cxn modelId="{88C94A71-536E-4B66-B29D-57F932AD54D6}" type="presOf" srcId="{EB1CA8A0-4125-4FA6-8D41-8C1F26BB6C90}" destId="{E3748040-91BA-4A7B-8F29-3CF3269830FA}" srcOrd="0" destOrd="0" presId="urn:microsoft.com/office/officeart/2005/8/layout/hierarchy2"/>
    <dgm:cxn modelId="{0EC0813A-071D-4D4A-84D1-A40914808BAB}" type="presOf" srcId="{11611363-5BF4-42A4-BBC9-77058436F3AD}" destId="{1E6DCD28-CF99-4146-9539-300A05584F9C}" srcOrd="1" destOrd="0" presId="urn:microsoft.com/office/officeart/2005/8/layout/hierarchy2"/>
    <dgm:cxn modelId="{2CEF5E8C-9CDE-4F54-BE69-25C799AC49A9}" type="presOf" srcId="{BBD7A0C1-D5ED-4F9F-95FF-9A7D5E788E7C}" destId="{F31320F5-41A8-43B2-98D3-2769863014FA}" srcOrd="0" destOrd="0" presId="urn:microsoft.com/office/officeart/2005/8/layout/hierarchy2"/>
    <dgm:cxn modelId="{DB08031E-A35E-4024-996E-0AEA0E0E0C4F}" type="presParOf" srcId="{E3748040-91BA-4A7B-8F29-3CF3269830FA}" destId="{644B1D7C-6ABC-4CC7-AF0E-B6835D91C681}" srcOrd="0" destOrd="0" presId="urn:microsoft.com/office/officeart/2005/8/layout/hierarchy2"/>
    <dgm:cxn modelId="{3E7F3987-022D-4F32-8699-8F5C1A2C1C33}" type="presParOf" srcId="{644B1D7C-6ABC-4CC7-AF0E-B6835D91C681}" destId="{B8E2DF4C-31FA-492A-94E1-C91599DC148E}" srcOrd="0" destOrd="0" presId="urn:microsoft.com/office/officeart/2005/8/layout/hierarchy2"/>
    <dgm:cxn modelId="{60C9A534-9250-44C3-A675-652EBCE7570B}" type="presParOf" srcId="{644B1D7C-6ABC-4CC7-AF0E-B6835D91C681}" destId="{771AC1FA-989C-4EAD-9B2B-A3714A1CB037}" srcOrd="1" destOrd="0" presId="urn:microsoft.com/office/officeart/2005/8/layout/hierarchy2"/>
    <dgm:cxn modelId="{38A7D754-E535-4E38-BF33-A5606A673EA7}" type="presParOf" srcId="{771AC1FA-989C-4EAD-9B2B-A3714A1CB037}" destId="{32585ECF-BADB-44FB-9C96-51772DEAF87A}" srcOrd="0" destOrd="0" presId="urn:microsoft.com/office/officeart/2005/8/layout/hierarchy2"/>
    <dgm:cxn modelId="{3275F40E-BCED-407A-A91C-A3B52D9C4C73}" type="presParOf" srcId="{32585ECF-BADB-44FB-9C96-51772DEAF87A}" destId="{D54E4C46-497C-42BE-B450-58E83B4450CC}" srcOrd="0" destOrd="0" presId="urn:microsoft.com/office/officeart/2005/8/layout/hierarchy2"/>
    <dgm:cxn modelId="{A9B3A7E9-681A-4574-9814-CC6812821320}" type="presParOf" srcId="{771AC1FA-989C-4EAD-9B2B-A3714A1CB037}" destId="{29F35971-9A55-46E3-8B33-D542648DB9BB}" srcOrd="1" destOrd="0" presId="urn:microsoft.com/office/officeart/2005/8/layout/hierarchy2"/>
    <dgm:cxn modelId="{97C82737-C878-4642-B4ED-DA8DD2C1DB1B}" type="presParOf" srcId="{29F35971-9A55-46E3-8B33-D542648DB9BB}" destId="{F31320F5-41A8-43B2-98D3-2769863014FA}" srcOrd="0" destOrd="0" presId="urn:microsoft.com/office/officeart/2005/8/layout/hierarchy2"/>
    <dgm:cxn modelId="{5F91FA8D-092C-4B54-B8AB-E4DE5CFB5E1B}" type="presParOf" srcId="{29F35971-9A55-46E3-8B33-D542648DB9BB}" destId="{9CF0B87A-A23B-41D5-BF25-BB91C00261D9}" srcOrd="1" destOrd="0" presId="urn:microsoft.com/office/officeart/2005/8/layout/hierarchy2"/>
    <dgm:cxn modelId="{0CB3E476-918D-46DA-A2D7-D19ECE12CC87}" type="presParOf" srcId="{771AC1FA-989C-4EAD-9B2B-A3714A1CB037}" destId="{0C59EFDD-F644-43AD-9F65-AF2586F041CD}" srcOrd="2" destOrd="0" presId="urn:microsoft.com/office/officeart/2005/8/layout/hierarchy2"/>
    <dgm:cxn modelId="{B0BCBE04-73FB-44E9-B699-D5BCCF9FAA44}" type="presParOf" srcId="{0C59EFDD-F644-43AD-9F65-AF2586F041CD}" destId="{1E6DCD28-CF99-4146-9539-300A05584F9C}" srcOrd="0" destOrd="0" presId="urn:microsoft.com/office/officeart/2005/8/layout/hierarchy2"/>
    <dgm:cxn modelId="{CC73115A-BC0A-469C-9423-1F4B633A5F70}" type="presParOf" srcId="{771AC1FA-989C-4EAD-9B2B-A3714A1CB037}" destId="{4497B9A1-B511-4988-A9D7-E8F55E5D32A1}" srcOrd="3" destOrd="0" presId="urn:microsoft.com/office/officeart/2005/8/layout/hierarchy2"/>
    <dgm:cxn modelId="{A696C601-9D99-4B3D-9271-001C2D9B4C92}" type="presParOf" srcId="{4497B9A1-B511-4988-A9D7-E8F55E5D32A1}" destId="{CE8FC276-933B-430C-8729-3DA5B2143CFC}" srcOrd="0" destOrd="0" presId="urn:microsoft.com/office/officeart/2005/8/layout/hierarchy2"/>
    <dgm:cxn modelId="{10434297-244A-4961-A8D2-3062D17A1C08}" type="presParOf" srcId="{4497B9A1-B511-4988-A9D7-E8F55E5D32A1}" destId="{839D82FF-C2CE-4D08-B8CB-E63F273EE80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82EE23-F126-41C6-B572-A8EC5CB5B18B}">
      <dsp:nvSpPr>
        <dsp:cNvPr id="0" name=""/>
        <dsp:cNvSpPr/>
      </dsp:nvSpPr>
      <dsp:spPr>
        <a:xfrm>
          <a:off x="0" y="765282"/>
          <a:ext cx="8461448" cy="705600"/>
        </a:xfrm>
        <a:prstGeom prst="rect">
          <a:avLst/>
        </a:prstGeom>
        <a:solidFill>
          <a:schemeClr val="bg2">
            <a:lumMod val="95000"/>
            <a:alpha val="9000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118E078-D52E-4AAE-9ECC-044F453C16F5}">
      <dsp:nvSpPr>
        <dsp:cNvPr id="0" name=""/>
        <dsp:cNvSpPr/>
      </dsp:nvSpPr>
      <dsp:spPr>
        <a:xfrm>
          <a:off x="2052721" y="72005"/>
          <a:ext cx="4812507" cy="1128568"/>
        </a:xfrm>
        <a:prstGeom prst="roundRect">
          <a:avLst/>
        </a:prstGeom>
        <a:gradFill rotWithShape="0">
          <a:gsLst>
            <a:gs pos="0">
              <a:schemeClr val="accent1">
                <a:lumMod val="50000"/>
              </a:schemeClr>
            </a:gs>
            <a:gs pos="80000">
              <a:schemeClr val="accent1">
                <a:lumMod val="50000"/>
              </a:schemeClr>
            </a:gs>
            <a:gs pos="100000">
              <a:schemeClr val="accent1">
                <a:lumMod val="75000"/>
              </a:schemeClr>
            </a:gs>
          </a:gsLst>
        </a:gra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i="1" kern="1200" dirty="0" smtClean="0">
              <a:solidFill>
                <a:schemeClr val="bg1"/>
              </a:solidFill>
              <a:latin typeface="+mj-lt"/>
            </a:rPr>
            <a:t>Ведомственная целевая программа 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i="1" kern="1200" dirty="0" smtClean="0">
              <a:solidFill>
                <a:schemeClr val="bg1"/>
              </a:solidFill>
              <a:latin typeface="+mj-lt"/>
            </a:rPr>
            <a:t>«Содействие занятости населения 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i="1" kern="1200" dirty="0" smtClean="0">
              <a:solidFill>
                <a:schemeClr val="bg1"/>
              </a:solidFill>
              <a:latin typeface="+mj-lt"/>
            </a:rPr>
            <a:t>Иркутской области» на 2014-2020 годы</a:t>
          </a:r>
          <a:endParaRPr lang="ru-RU" sz="1400" b="1" kern="1200" dirty="0">
            <a:solidFill>
              <a:schemeClr val="bg1"/>
            </a:solidFill>
          </a:endParaRPr>
        </a:p>
      </dsp:txBody>
      <dsp:txXfrm>
        <a:off x="2107813" y="127097"/>
        <a:ext cx="4702323" cy="1018384"/>
      </dsp:txXfrm>
    </dsp:sp>
    <dsp:sp modelId="{FD507705-66DA-41F6-89FB-D67D92152F32}">
      <dsp:nvSpPr>
        <dsp:cNvPr id="0" name=""/>
        <dsp:cNvSpPr/>
      </dsp:nvSpPr>
      <dsp:spPr>
        <a:xfrm>
          <a:off x="0" y="2323170"/>
          <a:ext cx="8461448" cy="705600"/>
        </a:xfrm>
        <a:prstGeom prst="rect">
          <a:avLst/>
        </a:prstGeom>
        <a:solidFill>
          <a:schemeClr val="bg2">
            <a:lumMod val="95000"/>
            <a:alpha val="9000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FB5E31D-2BDA-432B-A852-031DB78F11FC}">
      <dsp:nvSpPr>
        <dsp:cNvPr id="0" name=""/>
        <dsp:cNvSpPr/>
      </dsp:nvSpPr>
      <dsp:spPr>
        <a:xfrm>
          <a:off x="2052721" y="1656186"/>
          <a:ext cx="4834482" cy="1114368"/>
        </a:xfrm>
        <a:prstGeom prst="roundRect">
          <a:avLst/>
        </a:prstGeom>
        <a:gradFill rotWithShape="0">
          <a:gsLst>
            <a:gs pos="0">
              <a:schemeClr val="accent1">
                <a:lumMod val="50000"/>
              </a:schemeClr>
            </a:gs>
            <a:gs pos="80000">
              <a:schemeClr val="accent1">
                <a:lumMod val="50000"/>
              </a:schemeClr>
            </a:gs>
            <a:gs pos="100000">
              <a:schemeClr val="accent1">
                <a:lumMod val="75000"/>
              </a:schemeClr>
            </a:gs>
          </a:gsLst>
        </a:gra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300" b="1" i="1" kern="1200" dirty="0" smtClean="0">
              <a:solidFill>
                <a:schemeClr val="bg1"/>
              </a:solidFill>
              <a:latin typeface="+mj-lt"/>
            </a:rPr>
            <a:t>Ведомственная целевая программа </a:t>
          </a:r>
        </a:p>
        <a:p>
          <a:pPr lvl="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300" b="1" i="1" kern="1200" dirty="0" smtClean="0">
              <a:solidFill>
                <a:schemeClr val="bg1"/>
              </a:solidFill>
              <a:latin typeface="+mj-lt"/>
            </a:rPr>
            <a:t>«Организация стажировок выпускников организаций, осуществляющих образовательную </a:t>
          </a:r>
        </a:p>
        <a:p>
          <a:pPr lvl="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300" b="1" i="1" kern="1200" dirty="0" smtClean="0">
              <a:solidFill>
                <a:schemeClr val="bg1"/>
              </a:solidFill>
              <a:latin typeface="+mj-lt"/>
            </a:rPr>
            <a:t>деятельность, в целях приобретения ими опыта работы в Иркутской области» на 2014-2020 годы</a:t>
          </a:r>
          <a:endParaRPr lang="ru-RU" sz="1300" b="1" kern="1200" dirty="0">
            <a:solidFill>
              <a:schemeClr val="bg1"/>
            </a:solidFill>
          </a:endParaRPr>
        </a:p>
      </dsp:txBody>
      <dsp:txXfrm>
        <a:off x="2107120" y="1710585"/>
        <a:ext cx="4725684" cy="1005570"/>
      </dsp:txXfrm>
    </dsp:sp>
    <dsp:sp modelId="{F1C7208B-4C5F-45B4-9B5B-7205653964AF}">
      <dsp:nvSpPr>
        <dsp:cNvPr id="0" name=""/>
        <dsp:cNvSpPr/>
      </dsp:nvSpPr>
      <dsp:spPr>
        <a:xfrm>
          <a:off x="0" y="3996934"/>
          <a:ext cx="8461448" cy="705600"/>
        </a:xfrm>
        <a:prstGeom prst="rect">
          <a:avLst/>
        </a:prstGeom>
        <a:solidFill>
          <a:schemeClr val="bg2">
            <a:lumMod val="95000"/>
            <a:alpha val="9000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89449F8-308E-4C9D-BEA6-F8E6B5167F8D}">
      <dsp:nvSpPr>
        <dsp:cNvPr id="0" name=""/>
        <dsp:cNvSpPr/>
      </dsp:nvSpPr>
      <dsp:spPr>
        <a:xfrm>
          <a:off x="2052751" y="3168349"/>
          <a:ext cx="4878134" cy="1230243"/>
        </a:xfrm>
        <a:prstGeom prst="roundRect">
          <a:avLst/>
        </a:prstGeom>
        <a:gradFill rotWithShape="0">
          <a:gsLst>
            <a:gs pos="0">
              <a:schemeClr val="accent1">
                <a:lumMod val="50000"/>
              </a:schemeClr>
            </a:gs>
            <a:gs pos="100000">
              <a:schemeClr val="accent1">
                <a:lumMod val="50000"/>
              </a:schemeClr>
            </a:gs>
            <a:gs pos="100000">
              <a:schemeClr val="accent1">
                <a:lumMod val="75000"/>
              </a:schemeClr>
            </a:gs>
          </a:gsLst>
        </a:gra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300" b="1" i="1" kern="1200" dirty="0" smtClean="0">
              <a:solidFill>
                <a:schemeClr val="bg1"/>
              </a:solidFill>
              <a:latin typeface="+mj-lt"/>
            </a:rPr>
            <a:t>Ведомственная целевая программа «Содействие </a:t>
          </a:r>
        </a:p>
        <a:p>
          <a:pPr lvl="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300" b="1" i="1" kern="1200" dirty="0" smtClean="0">
              <a:solidFill>
                <a:schemeClr val="bg1"/>
              </a:solidFill>
              <a:latin typeface="+mj-lt"/>
            </a:rPr>
            <a:t>в трудоустройстве незанятых инвалидов, многодетных родителей, родителей, </a:t>
          </a:r>
        </a:p>
        <a:p>
          <a:pPr lvl="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300" b="1" i="1" kern="1200" dirty="0" smtClean="0">
              <a:solidFill>
                <a:schemeClr val="bg1"/>
              </a:solidFill>
              <a:latin typeface="+mj-lt"/>
            </a:rPr>
            <a:t>воспитывающих детей -инвалидов, </a:t>
          </a:r>
        </a:p>
        <a:p>
          <a:pPr lvl="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300" b="1" i="1" kern="1200" dirty="0" smtClean="0">
              <a:solidFill>
                <a:schemeClr val="bg1"/>
              </a:solidFill>
              <a:latin typeface="+mj-lt"/>
            </a:rPr>
            <a:t>на оборудованные (оснащенные) рабочие места в Иркутской области» на 2014-2020 годы</a:t>
          </a:r>
          <a:endParaRPr lang="ru-RU" sz="1300" b="1" kern="1200" dirty="0">
            <a:solidFill>
              <a:schemeClr val="bg1"/>
            </a:solidFill>
          </a:endParaRPr>
        </a:p>
      </dsp:txBody>
      <dsp:txXfrm>
        <a:off x="2112807" y="3228405"/>
        <a:ext cx="4758022" cy="11101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EACEA-B5EF-4DA2-8432-D88391AF077C}">
      <dsp:nvSpPr>
        <dsp:cNvPr id="0" name=""/>
        <dsp:cNvSpPr/>
      </dsp:nvSpPr>
      <dsp:spPr>
        <a:xfrm>
          <a:off x="0" y="10844"/>
          <a:ext cx="3600399" cy="1274455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solidFill>
            <a:srgbClr val="002060"/>
          </a:solidFill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/>
            <a:t>Закон Иркутской области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/>
            <a:t>«Об отдельных вопросах квотирования рабочих мест для инвалидов в Иркутской области»</a:t>
          </a:r>
          <a:br>
            <a:rPr lang="ru-RU" sz="1200" b="1" kern="1200" dirty="0" smtClean="0"/>
          </a:br>
          <a:r>
            <a:rPr lang="ru-RU" sz="1200" b="1" kern="1200" dirty="0" smtClean="0"/>
            <a:t> от 29 мая 2009 года № 27-ОЗ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864095" y="10844"/>
        <a:ext cx="2736303" cy="1274455"/>
      </dsp:txXfrm>
    </dsp:sp>
    <dsp:sp modelId="{A1F29E0C-F9D9-4F65-9A8B-4E1AB8D9DC1F}">
      <dsp:nvSpPr>
        <dsp:cNvPr id="0" name=""/>
        <dsp:cNvSpPr/>
      </dsp:nvSpPr>
      <dsp:spPr>
        <a:xfrm>
          <a:off x="132703" y="144099"/>
          <a:ext cx="720080" cy="100803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solidFill>
            <a:srgbClr val="002060"/>
          </a:solidFill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40E33B-16BA-4F1B-871D-CA58FB0E3A14}">
      <dsp:nvSpPr>
        <dsp:cNvPr id="0" name=""/>
        <dsp:cNvSpPr/>
      </dsp:nvSpPr>
      <dsp:spPr>
        <a:xfrm>
          <a:off x="0" y="0"/>
          <a:ext cx="8767066" cy="811946"/>
        </a:xfrm>
        <a:prstGeom prst="rect">
          <a:avLst/>
        </a:prstGeom>
        <a:solidFill>
          <a:schemeClr val="tx2">
            <a:lumMod val="50000"/>
            <a:lumOff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Комплекс мероприятий по содействию </a:t>
          </a:r>
          <a:r>
            <a:rPr lang="ru-RU" sz="2000" kern="1200" dirty="0" err="1" smtClean="0"/>
            <a:t>самозанятости</a:t>
          </a:r>
          <a:r>
            <a:rPr lang="ru-RU" sz="2000" kern="1200" dirty="0" smtClean="0"/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безработных граждан</a:t>
          </a:r>
          <a:endParaRPr lang="ru-RU" sz="2000" kern="1200" dirty="0"/>
        </a:p>
      </dsp:txBody>
      <dsp:txXfrm>
        <a:off x="0" y="0"/>
        <a:ext cx="8767066" cy="811946"/>
      </dsp:txXfrm>
    </dsp:sp>
    <dsp:sp modelId="{4C15796C-5195-48E8-AA04-EDEBB95A942E}">
      <dsp:nvSpPr>
        <dsp:cNvPr id="0" name=""/>
        <dsp:cNvSpPr/>
      </dsp:nvSpPr>
      <dsp:spPr>
        <a:xfrm>
          <a:off x="4280" y="811946"/>
          <a:ext cx="2919501" cy="1705088"/>
        </a:xfrm>
        <a:prstGeom prst="rect">
          <a:avLst/>
        </a:prstGeom>
        <a:solidFill>
          <a:srgbClr val="ABC3FF"/>
        </a:solidFill>
        <a:ln w="12700" cap="flat" cmpd="sng" algn="ctr">
          <a:solidFill>
            <a:schemeClr val="tx2">
              <a:lumMod val="90000"/>
              <a:lumOff val="10000"/>
            </a:schemeClr>
          </a:solidFill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2">
                  <a:lumMod val="90000"/>
                  <a:lumOff val="10000"/>
                </a:schemeClr>
              </a:solidFill>
            </a:rPr>
            <a:t>Информационно-консультационное сопровождение</a:t>
          </a:r>
          <a:endParaRPr lang="ru-RU" sz="2000" kern="1200" dirty="0">
            <a:solidFill>
              <a:schemeClr val="tx2">
                <a:lumMod val="90000"/>
                <a:lumOff val="10000"/>
              </a:schemeClr>
            </a:solidFill>
          </a:endParaRPr>
        </a:p>
      </dsp:txBody>
      <dsp:txXfrm>
        <a:off x="4280" y="811946"/>
        <a:ext cx="2919501" cy="1705088"/>
      </dsp:txXfrm>
    </dsp:sp>
    <dsp:sp modelId="{F3EC5C74-BD50-4936-9643-F46C28AB81A3}">
      <dsp:nvSpPr>
        <dsp:cNvPr id="0" name=""/>
        <dsp:cNvSpPr/>
      </dsp:nvSpPr>
      <dsp:spPr>
        <a:xfrm>
          <a:off x="2923782" y="811946"/>
          <a:ext cx="2919501" cy="1705088"/>
        </a:xfrm>
        <a:prstGeom prst="rect">
          <a:avLst/>
        </a:prstGeom>
        <a:solidFill>
          <a:srgbClr val="ABC3FF"/>
        </a:solidFill>
        <a:ln w="12700" cap="flat" cmpd="sng" algn="ctr">
          <a:solidFill>
            <a:schemeClr val="tx2">
              <a:lumMod val="90000"/>
              <a:lumOff val="10000"/>
            </a:schemeClr>
          </a:solidFill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solidFill>
                <a:schemeClr val="tx2">
                  <a:lumMod val="90000"/>
                  <a:lumOff val="10000"/>
                </a:schemeClr>
              </a:solidFill>
            </a:rPr>
            <a:t>Мотивация и 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solidFill>
                <a:schemeClr val="tx2">
                  <a:lumMod val="90000"/>
                  <a:lumOff val="10000"/>
                </a:schemeClr>
              </a:solidFill>
            </a:rPr>
            <a:t>обучение основам предпринимательства</a:t>
          </a:r>
          <a:endParaRPr lang="ru-RU" sz="2000" kern="1200" dirty="0">
            <a:solidFill>
              <a:schemeClr val="tx2">
                <a:lumMod val="90000"/>
                <a:lumOff val="10000"/>
              </a:schemeClr>
            </a:solidFill>
          </a:endParaRPr>
        </a:p>
      </dsp:txBody>
      <dsp:txXfrm>
        <a:off x="2923782" y="811946"/>
        <a:ext cx="2919501" cy="1705088"/>
      </dsp:txXfrm>
    </dsp:sp>
    <dsp:sp modelId="{F5C8D76D-9541-448B-98D9-0F9C5B68F6FB}">
      <dsp:nvSpPr>
        <dsp:cNvPr id="0" name=""/>
        <dsp:cNvSpPr/>
      </dsp:nvSpPr>
      <dsp:spPr>
        <a:xfrm>
          <a:off x="5843284" y="811946"/>
          <a:ext cx="2919501" cy="1705088"/>
        </a:xfrm>
        <a:prstGeom prst="rect">
          <a:avLst/>
        </a:prstGeom>
        <a:solidFill>
          <a:srgbClr val="ABC3FF"/>
        </a:solidFill>
        <a:ln w="12700" cap="flat" cmpd="sng" algn="ctr">
          <a:solidFill>
            <a:schemeClr val="tx2">
              <a:lumMod val="90000"/>
              <a:lumOff val="10000"/>
            </a:schemeClr>
          </a:solidFill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2">
                  <a:lumMod val="90000"/>
                  <a:lumOff val="10000"/>
                </a:schemeClr>
              </a:solidFill>
            </a:rPr>
            <a:t>Предоставление единовременной финансовой поддержки</a:t>
          </a:r>
          <a:endParaRPr lang="ru-RU" sz="2000" kern="1200" dirty="0">
            <a:solidFill>
              <a:schemeClr val="tx2">
                <a:lumMod val="90000"/>
                <a:lumOff val="10000"/>
              </a:schemeClr>
            </a:solidFill>
          </a:endParaRPr>
        </a:p>
      </dsp:txBody>
      <dsp:txXfrm>
        <a:off x="5843284" y="811946"/>
        <a:ext cx="2919501" cy="1705088"/>
      </dsp:txXfrm>
    </dsp:sp>
    <dsp:sp modelId="{6B739389-6531-46BC-8DA5-2074A1EB80AE}">
      <dsp:nvSpPr>
        <dsp:cNvPr id="0" name=""/>
        <dsp:cNvSpPr/>
      </dsp:nvSpPr>
      <dsp:spPr>
        <a:xfrm>
          <a:off x="0" y="2488813"/>
          <a:ext cx="8767066" cy="18945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E2DF4C-31FA-492A-94E1-C91599DC148E}">
      <dsp:nvSpPr>
        <dsp:cNvPr id="0" name=""/>
        <dsp:cNvSpPr/>
      </dsp:nvSpPr>
      <dsp:spPr>
        <a:xfrm>
          <a:off x="2911" y="221816"/>
          <a:ext cx="2144447" cy="2076646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Единовременная финансовая поддержка</a:t>
          </a:r>
          <a:endParaRPr lang="ru-RU" sz="1800" kern="1200" dirty="0"/>
        </a:p>
      </dsp:txBody>
      <dsp:txXfrm>
        <a:off x="63734" y="282639"/>
        <a:ext cx="2022801" cy="1955000"/>
      </dsp:txXfrm>
    </dsp:sp>
    <dsp:sp modelId="{32585ECF-BADB-44FB-9C96-51772DEAF87A}">
      <dsp:nvSpPr>
        <dsp:cNvPr id="0" name=""/>
        <dsp:cNvSpPr/>
      </dsp:nvSpPr>
      <dsp:spPr>
        <a:xfrm rot="19172933">
          <a:off x="2049883" y="967872"/>
          <a:ext cx="815552" cy="55404"/>
        </a:xfrm>
        <a:custGeom>
          <a:avLst/>
          <a:gdLst/>
          <a:ahLst/>
          <a:cxnLst/>
          <a:rect l="0" t="0" r="0" b="0"/>
          <a:pathLst>
            <a:path>
              <a:moveTo>
                <a:pt x="0" y="27702"/>
              </a:moveTo>
              <a:lnTo>
                <a:pt x="815552" y="27702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437271" y="975186"/>
        <a:ext cx="40777" cy="40777"/>
      </dsp:txXfrm>
    </dsp:sp>
    <dsp:sp modelId="{F31320F5-41A8-43B2-98D3-2769863014FA}">
      <dsp:nvSpPr>
        <dsp:cNvPr id="0" name=""/>
        <dsp:cNvSpPr/>
      </dsp:nvSpPr>
      <dsp:spPr>
        <a:xfrm>
          <a:off x="2767961" y="221813"/>
          <a:ext cx="2145098" cy="1018393"/>
        </a:xfrm>
        <a:prstGeom prst="roundRect">
          <a:avLst>
            <a:gd name="adj" fmla="val 10000"/>
          </a:avLst>
        </a:prstGeom>
        <a:solidFill>
          <a:srgbClr val="00B0F0"/>
        </a:soli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 открытие своего дела 58800 рублей</a:t>
          </a:r>
          <a:endParaRPr lang="ru-RU" sz="1600" kern="1200" dirty="0"/>
        </a:p>
      </dsp:txBody>
      <dsp:txXfrm>
        <a:off x="2797789" y="251641"/>
        <a:ext cx="2085442" cy="958737"/>
      </dsp:txXfrm>
    </dsp:sp>
    <dsp:sp modelId="{0C59EFDD-F644-43AD-9F65-AF2586F041CD}">
      <dsp:nvSpPr>
        <dsp:cNvPr id="0" name=""/>
        <dsp:cNvSpPr/>
      </dsp:nvSpPr>
      <dsp:spPr>
        <a:xfrm rot="2546084">
          <a:off x="2037223" y="1516126"/>
          <a:ext cx="840872" cy="55404"/>
        </a:xfrm>
        <a:custGeom>
          <a:avLst/>
          <a:gdLst/>
          <a:ahLst/>
          <a:cxnLst/>
          <a:rect l="0" t="0" r="0" b="0"/>
          <a:pathLst>
            <a:path>
              <a:moveTo>
                <a:pt x="0" y="27702"/>
              </a:moveTo>
              <a:lnTo>
                <a:pt x="840872" y="27702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436638" y="1522807"/>
        <a:ext cx="42043" cy="42043"/>
      </dsp:txXfrm>
    </dsp:sp>
    <dsp:sp modelId="{CE8FC276-933B-430C-8729-3DA5B2143CFC}">
      <dsp:nvSpPr>
        <dsp:cNvPr id="0" name=""/>
        <dsp:cNvSpPr/>
      </dsp:nvSpPr>
      <dsp:spPr>
        <a:xfrm>
          <a:off x="2767961" y="1356570"/>
          <a:ext cx="2197679" cy="941896"/>
        </a:xfrm>
        <a:prstGeom prst="roundRect">
          <a:avLst>
            <a:gd name="adj" fmla="val 10000"/>
          </a:avLst>
        </a:prstGeom>
        <a:solidFill>
          <a:srgbClr val="00B0F0"/>
        </a:soli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 подготовку документов до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1500 рублей</a:t>
          </a:r>
          <a:endParaRPr lang="ru-RU" sz="1600" kern="1200" dirty="0"/>
        </a:p>
      </dsp:txBody>
      <dsp:txXfrm>
        <a:off x="2795548" y="1384157"/>
        <a:ext cx="2142505" cy="8867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0.37872</cdr:x>
      <cdr:y>0.39537</cdr:y>
    </cdr:from>
    <cdr:to>
      <cdr:x>0.9355</cdr:x>
      <cdr:y>0.88046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3337" y="288033"/>
          <a:ext cx="578264" cy="3533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800" b="1" dirty="0" smtClean="0"/>
            <a:t>53,1%</a:t>
          </a:r>
          <a:endParaRPr lang="ru-RU" sz="800" b="1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0.24685</cdr:x>
      <cdr:y>0.38363</cdr:y>
    </cdr:from>
    <cdr:to>
      <cdr:x>0.78493</cdr:x>
      <cdr:y>0.70484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0040" y="216024"/>
          <a:ext cx="784821" cy="1808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000" b="1" dirty="0" smtClean="0"/>
            <a:t>56,5%</a:t>
          </a:r>
          <a:endParaRPr lang="ru-RU" sz="1000" b="1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0.28571</cdr:x>
      <cdr:y>0.375</cdr:y>
    </cdr:from>
    <cdr:to>
      <cdr:x>0.73333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8606" y="216024"/>
          <a:ext cx="48348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000" b="1" dirty="0" smtClean="0"/>
            <a:t>55,3%</a:t>
          </a:r>
          <a:endParaRPr lang="ru-RU" sz="1000" b="1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0.2</cdr:x>
      <cdr:y>0.375</cdr:y>
    </cdr:from>
    <cdr:to>
      <cdr:x>0.8</cdr:x>
      <cdr:y>0.9127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1622" y="216024"/>
          <a:ext cx="604868" cy="309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000" b="1" dirty="0" smtClean="0"/>
            <a:t>49,1%</a:t>
          </a:r>
          <a:endParaRPr lang="ru-RU" sz="1000" b="1" dirty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0.27273</cdr:x>
      <cdr:y>0.375</cdr:y>
    </cdr:from>
    <cdr:to>
      <cdr:x>0.90923</cdr:x>
      <cdr:y>0.91061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6024" y="216024"/>
          <a:ext cx="504164" cy="3085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000" b="1" dirty="0" smtClean="0"/>
            <a:t>54,5%</a:t>
          </a:r>
          <a:endParaRPr lang="ru-RU" sz="1000" b="1" dirty="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0.27273</cdr:x>
      <cdr:y>0.375</cdr:y>
    </cdr:from>
    <cdr:to>
      <cdr:x>0.90923</cdr:x>
      <cdr:y>0.91061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6024" y="216024"/>
          <a:ext cx="504164" cy="3085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000" b="1" dirty="0" smtClean="0"/>
            <a:t>59,2%</a:t>
          </a:r>
          <a:endParaRPr lang="ru-RU" sz="1000" b="1" dirty="0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0.31665</cdr:x>
      <cdr:y>0.41587</cdr:y>
    </cdr:from>
    <cdr:to>
      <cdr:x>0.87386</cdr:x>
      <cdr:y>0.77986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5569" y="300502"/>
          <a:ext cx="484923" cy="263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b="1" dirty="0" smtClean="0"/>
            <a:t>96</a:t>
          </a:r>
          <a:r>
            <a:rPr lang="ru-RU" sz="1100" b="1" dirty="0" smtClean="0"/>
            <a:t>%</a:t>
          </a:r>
          <a:endParaRPr lang="ru-RU" sz="1100" b="1" dirty="0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0.32438</cdr:x>
      <cdr:y>0.41715</cdr:y>
    </cdr:from>
    <cdr:to>
      <cdr:x>0.79289</cdr:x>
      <cdr:y>0.77986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7873" y="314068"/>
          <a:ext cx="473555" cy="273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b="1" dirty="0" smtClean="0"/>
            <a:t>93</a:t>
          </a:r>
          <a:r>
            <a:rPr lang="ru-RU" sz="1100" b="1" dirty="0" smtClean="0"/>
            <a:t>%</a:t>
          </a:r>
          <a:endParaRPr lang="ru-RU" sz="1100" b="1" dirty="0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0.35665</cdr:x>
      <cdr:y>0.39348</cdr:y>
    </cdr:from>
    <cdr:to>
      <cdr:x>1</cdr:x>
      <cdr:y>0.77986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8614" y="273826"/>
          <a:ext cx="592781" cy="2688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b="1" dirty="0" smtClean="0"/>
            <a:t>95</a:t>
          </a:r>
          <a:r>
            <a:rPr lang="ru-RU" sz="1100" b="1" dirty="0" smtClean="0"/>
            <a:t>%</a:t>
          </a:r>
          <a:endParaRPr lang="ru-RU" sz="1100" b="1" dirty="0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0.32438</cdr:x>
      <cdr:y>0.41715</cdr:y>
    </cdr:from>
    <cdr:to>
      <cdr:x>0.79289</cdr:x>
      <cdr:y>0.77986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7873" y="314068"/>
          <a:ext cx="473555" cy="273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b="1" dirty="0" smtClean="0"/>
            <a:t>96</a:t>
          </a:r>
          <a:r>
            <a:rPr lang="ru-RU" sz="1100" b="1" dirty="0" smtClean="0"/>
            <a:t>%</a:t>
          </a:r>
          <a:endParaRPr lang="ru-RU" sz="1100" b="1" dirty="0"/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0.15768</cdr:x>
      <cdr:y>0.24844</cdr:y>
    </cdr:from>
    <cdr:to>
      <cdr:x>0.62619</cdr:x>
      <cdr:y>0.61115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2309" y="138489"/>
          <a:ext cx="333692" cy="2021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%</a:t>
          </a:r>
          <a:endParaRPr lang="ru-RU" sz="11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0.33086</cdr:x>
      <cdr:y>0.38082</cdr:y>
    </cdr:from>
    <cdr:to>
      <cdr:x>0.89253</cdr:x>
      <cdr:y>0.86591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8032" y="288032"/>
          <a:ext cx="488970" cy="3668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800" b="1" dirty="0" smtClean="0"/>
            <a:t>49,3%</a:t>
          </a:r>
          <a:endParaRPr lang="ru-RU" sz="8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0.42644</cdr:x>
      <cdr:y>0.36364</cdr:y>
    </cdr:from>
    <cdr:to>
      <cdr:x>0.98811</cdr:x>
      <cdr:y>0.84873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0040" y="288032"/>
          <a:ext cx="474212" cy="3842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800" b="1" dirty="0" smtClean="0"/>
            <a:t>56,3%</a:t>
          </a:r>
          <a:endParaRPr lang="ru-RU" sz="8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0.68924</cdr:x>
      <cdr:y>0.40281</cdr:y>
    </cdr:from>
    <cdr:to>
      <cdr:x>0.68924</cdr:x>
      <cdr:y>0.74155</cdr:y>
    </cdr:to>
    <cdr:sp macro="" textlink="">
      <cdr:nvSpPr>
        <cdr:cNvPr id="8" name="Прямая соединительная линия 7"/>
        <cdr:cNvSpPr/>
      </cdr:nvSpPr>
      <cdr:spPr bwMode="auto">
        <a:xfrm xmlns:a="http://schemas.openxmlformats.org/drawingml/2006/main">
          <a:off x="3384376" y="1087499"/>
          <a:ext cx="0" cy="91453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9050" cap="flat" cmpd="sng" algn="ctr">
          <a:solidFill>
            <a:srgbClr val="4D4D4D"/>
          </a:solidFill>
          <a:prstDash val="dash"/>
          <a:headEnd type="none" w="med" len="med"/>
          <a:tailEnd type="none" w="med" len="med"/>
        </a:ln>
        <a:effectLst xmlns:a="http://schemas.openxmlformats.org/drawingml/2006/main"/>
      </cdr:spPr>
      <cdr:style>
        <a:lnRef xmlns:a="http://schemas.openxmlformats.org/drawingml/2006/main" idx="1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="horz" wrap="square" lIns="91440" tIns="45720" rIns="91440" bIns="45720" numCol="1" rtlCol="0" anchor="t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solidFill>
                <a:srgbClr val="000000"/>
              </a:solidFill>
              <a:latin typeface="Arial"/>
            </a:defRPr>
          </a:lvl1pPr>
          <a:lvl2pPr marL="457200" indent="0">
            <a:defRPr sz="1100">
              <a:solidFill>
                <a:srgbClr val="000000"/>
              </a:solidFill>
              <a:latin typeface="Arial"/>
            </a:defRPr>
          </a:lvl2pPr>
          <a:lvl3pPr marL="914400" indent="0">
            <a:defRPr sz="1100">
              <a:solidFill>
                <a:srgbClr val="000000"/>
              </a:solidFill>
              <a:latin typeface="Arial"/>
            </a:defRPr>
          </a:lvl3pPr>
          <a:lvl4pPr marL="1371600" indent="0">
            <a:defRPr sz="1100">
              <a:solidFill>
                <a:srgbClr val="000000"/>
              </a:solidFill>
              <a:latin typeface="Arial"/>
            </a:defRPr>
          </a:lvl4pPr>
          <a:lvl5pPr marL="1828800" indent="0">
            <a:defRPr sz="1100">
              <a:solidFill>
                <a:srgbClr val="000000"/>
              </a:solidFill>
              <a:latin typeface="Arial"/>
            </a:defRPr>
          </a:lvl5pPr>
          <a:lvl6pPr marL="2286000" indent="0">
            <a:defRPr sz="1100">
              <a:solidFill>
                <a:srgbClr val="000000"/>
              </a:solidFill>
              <a:latin typeface="Arial"/>
            </a:defRPr>
          </a:lvl6pPr>
          <a:lvl7pPr marL="2743200" indent="0">
            <a:defRPr sz="1100">
              <a:solidFill>
                <a:srgbClr val="000000"/>
              </a:solidFill>
              <a:latin typeface="Arial"/>
            </a:defRPr>
          </a:lvl7pPr>
          <a:lvl8pPr marL="3200400" indent="0">
            <a:defRPr sz="1100">
              <a:solidFill>
                <a:srgbClr val="000000"/>
              </a:solidFill>
              <a:latin typeface="Arial"/>
            </a:defRPr>
          </a:lvl8pPr>
          <a:lvl9pPr marL="3657600" indent="0">
            <a:defRPr sz="11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0.57192</cdr:x>
      <cdr:y>0.40281</cdr:y>
    </cdr:from>
    <cdr:to>
      <cdr:x>0.57192</cdr:x>
      <cdr:y>0.74155</cdr:y>
    </cdr:to>
    <cdr:sp macro="" textlink="">
      <cdr:nvSpPr>
        <cdr:cNvPr id="11" name="Прямая соединительная линия 10"/>
        <cdr:cNvSpPr/>
      </cdr:nvSpPr>
      <cdr:spPr bwMode="auto">
        <a:xfrm xmlns:a="http://schemas.openxmlformats.org/drawingml/2006/main">
          <a:off x="2808312" y="1087499"/>
          <a:ext cx="0" cy="914532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4D4D4D"/>
          </a:solidFill>
          <a:prstDash val="dash"/>
          <a:headEnd type="none" w="med" len="med"/>
          <a:tailEnd type="none" w="med" len="med"/>
        </a:ln>
      </cdr:spPr>
      <cdr:style>
        <a:lnRef xmlns:a="http://schemas.openxmlformats.org/drawingml/2006/main" idx="1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 vert="horz" wrap="square" lIns="91440" tIns="45720" rIns="91440" bIns="45720" numCol="1" rtlCol="0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0.54259</cdr:x>
      <cdr:y>0.69619</cdr:y>
    </cdr:from>
    <cdr:to>
      <cdr:x>0.61336</cdr:x>
      <cdr:y>0.81078</cdr:y>
    </cdr:to>
    <cdr:sp macro="" textlink="">
      <cdr:nvSpPr>
        <cdr:cNvPr id="12" name="Блок-схема: перфолента 11"/>
        <cdr:cNvSpPr/>
      </cdr:nvSpPr>
      <cdr:spPr bwMode="auto">
        <a:xfrm xmlns:a="http://schemas.openxmlformats.org/drawingml/2006/main">
          <a:off x="2664296" y="1879587"/>
          <a:ext cx="347502" cy="309371"/>
        </a:xfrm>
        <a:prstGeom xmlns:a="http://schemas.openxmlformats.org/drawingml/2006/main" prst="flowChartPunchedTape">
          <a:avLst/>
        </a:prstGeom>
        <a:solidFill xmlns:a="http://schemas.openxmlformats.org/drawingml/2006/main">
          <a:srgbClr val="E0EDFD">
            <a:lumMod val="90000"/>
          </a:srgbClr>
        </a:solidFill>
        <a:ln xmlns:a="http://schemas.openxmlformats.org/drawingml/2006/main" w="38100" cap="rnd" cmpd="sng" algn="ctr">
          <a:solidFill>
            <a:srgbClr val="002960">
              <a:lumMod val="25000"/>
              <a:lumOff val="75000"/>
              <a:alpha val="0"/>
            </a:srgbClr>
          </a:solidFill>
          <a:prstDash val="solid"/>
          <a:round/>
          <a:headEnd type="none"/>
          <a:tailEnd type="triangle" w="med" len="lg"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algn="l" defTabSz="895350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pitchFamily="34" charset="0"/>
            </a:defRPr>
          </a:lvl1pPr>
          <a:lvl2pPr marL="447675" indent="9525" algn="l" defTabSz="895350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pitchFamily="34" charset="0"/>
            </a:defRPr>
          </a:lvl2pPr>
          <a:lvl3pPr marL="895350" indent="19050" algn="l" defTabSz="895350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pitchFamily="34" charset="0"/>
            </a:defRPr>
          </a:lvl3pPr>
          <a:lvl4pPr marL="1343025" indent="28575" algn="l" defTabSz="895350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pitchFamily="34" charset="0"/>
            </a:defRPr>
          </a:lvl4pPr>
          <a:lvl5pPr marL="1792288" indent="36513" algn="l" defTabSz="895350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pitchFamily="34" charset="0"/>
            </a:defRPr>
          </a:lvl9pPr>
        </a:lstStyle>
        <a:p xmlns:a="http://schemas.openxmlformats.org/drawingml/2006/main">
          <a:pPr algn="ctr">
            <a:defRPr/>
          </a:pPr>
          <a:r>
            <a:rPr lang="ru-RU" sz="1000" b="1" dirty="0" smtClean="0"/>
            <a:t>3</a:t>
          </a:r>
          <a:endParaRPr lang="ru-RU" sz="1000" b="1" dirty="0"/>
        </a:p>
      </cdr:txBody>
    </cdr:sp>
  </cdr:relSizeAnchor>
  <cdr:relSizeAnchor xmlns:cdr="http://schemas.openxmlformats.org/drawingml/2006/chartDrawing">
    <cdr:from>
      <cdr:x>0.06305</cdr:x>
      <cdr:y>0.20811</cdr:y>
    </cdr:from>
    <cdr:to>
      <cdr:x>0.06305</cdr:x>
      <cdr:y>0.75531</cdr:y>
    </cdr:to>
    <cdr:sp macro="" textlink="">
      <cdr:nvSpPr>
        <cdr:cNvPr id="15" name="Прямая соединительная линия 14"/>
        <cdr:cNvSpPr/>
      </cdr:nvSpPr>
      <cdr:spPr bwMode="auto">
        <a:xfrm xmlns:a="http://schemas.openxmlformats.org/drawingml/2006/main">
          <a:off x="288032" y="575123"/>
          <a:ext cx="0" cy="1512168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777777"/>
          </a:solidFill>
          <a:prstDash val="dash"/>
          <a:headEnd type="none" w="med" len="med"/>
          <a:tailEnd type="none" w="med" len="med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 vert="horz" wrap="square" lIns="91440" tIns="45720" rIns="91440" bIns="45720" numCol="1" rtlCol="0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>
            <a:ln>
              <a:solidFill>
                <a:sysClr val="windowText" lastClr="000000"/>
              </a:solidFill>
              <a:prstDash val="dash"/>
            </a:ln>
          </a:endParaRPr>
        </a:p>
      </cdr:txBody>
    </cdr:sp>
  </cdr:relSizeAnchor>
  <cdr:relSizeAnchor xmlns:cdr="http://schemas.openxmlformats.org/drawingml/2006/chartDrawing">
    <cdr:from>
      <cdr:x>0.03153</cdr:x>
      <cdr:y>0.7032</cdr:y>
    </cdr:from>
    <cdr:to>
      <cdr:x>0.10229</cdr:x>
      <cdr:y>0.81779</cdr:y>
    </cdr:to>
    <cdr:sp macro="" textlink="">
      <cdr:nvSpPr>
        <cdr:cNvPr id="16" name="Блок-схема: перфолента 15"/>
        <cdr:cNvSpPr/>
      </cdr:nvSpPr>
      <cdr:spPr bwMode="auto">
        <a:xfrm xmlns:a="http://schemas.openxmlformats.org/drawingml/2006/main">
          <a:off x="144016" y="1943275"/>
          <a:ext cx="323276" cy="316677"/>
        </a:xfrm>
        <a:prstGeom xmlns:a="http://schemas.openxmlformats.org/drawingml/2006/main" prst="flowChartPunchedTape">
          <a:avLst/>
        </a:prstGeom>
        <a:solidFill xmlns:a="http://schemas.openxmlformats.org/drawingml/2006/main">
          <a:srgbClr val="E0EDFD">
            <a:lumMod val="90000"/>
          </a:srgbClr>
        </a:solidFill>
        <a:ln xmlns:a="http://schemas.openxmlformats.org/drawingml/2006/main" w="38100" cap="rnd" cmpd="sng" algn="ctr">
          <a:solidFill>
            <a:srgbClr val="002960">
              <a:lumMod val="25000"/>
              <a:lumOff val="75000"/>
              <a:alpha val="0"/>
            </a:srgbClr>
          </a:solidFill>
          <a:prstDash val="solid"/>
          <a:round/>
          <a:headEnd type="none"/>
          <a:tailEnd type="triangle" w="med" len="lg"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algn="l" defTabSz="895350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pitchFamily="34" charset="0"/>
            </a:defRPr>
          </a:lvl1pPr>
          <a:lvl2pPr marL="447675" indent="9525" algn="l" defTabSz="895350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pitchFamily="34" charset="0"/>
            </a:defRPr>
          </a:lvl2pPr>
          <a:lvl3pPr marL="895350" indent="19050" algn="l" defTabSz="895350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pitchFamily="34" charset="0"/>
            </a:defRPr>
          </a:lvl3pPr>
          <a:lvl4pPr marL="1343025" indent="28575" algn="l" defTabSz="895350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pitchFamily="34" charset="0"/>
            </a:defRPr>
          </a:lvl4pPr>
          <a:lvl5pPr marL="1792288" indent="36513" algn="l" defTabSz="895350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pitchFamily="34" charset="0"/>
            </a:defRPr>
          </a:lvl9pPr>
        </a:lstStyle>
        <a:p xmlns:a="http://schemas.openxmlformats.org/drawingml/2006/main">
          <a:pPr algn="ctr">
            <a:defRPr/>
          </a:pPr>
          <a:r>
            <a:rPr lang="ru-RU" sz="1000" b="1" dirty="0" smtClean="0"/>
            <a:t>3</a:t>
          </a:r>
          <a:endParaRPr lang="ru-RU" sz="1000" b="1" dirty="0"/>
        </a:p>
      </cdr:txBody>
    </cdr:sp>
  </cdr:relSizeAnchor>
  <cdr:relSizeAnchor xmlns:cdr="http://schemas.openxmlformats.org/drawingml/2006/chartDrawing">
    <cdr:from>
      <cdr:x>0.03153</cdr:x>
      <cdr:y>0.10389</cdr:y>
    </cdr:from>
    <cdr:to>
      <cdr:x>0.09435</cdr:x>
      <cdr:y>0.20493</cdr:y>
    </cdr:to>
    <cdr:sp macro="" textlink="">
      <cdr:nvSpPr>
        <cdr:cNvPr id="17" name="Прямоугольник 148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44016" y="287091"/>
          <a:ext cx="286978" cy="279228"/>
        </a:xfrm>
        <a:prstGeom xmlns:a="http://schemas.openxmlformats.org/drawingml/2006/main" prst="ellipse">
          <a:avLst/>
        </a:prstGeom>
        <a:solidFill xmlns:a="http://schemas.openxmlformats.org/drawingml/2006/main">
          <a:srgbClr val="C7E0FB">
            <a:lumMod val="50000"/>
          </a:srgbClr>
        </a:solidFill>
        <a:ln xmlns:a="http://schemas.openxmlformats.org/drawingml/2006/main" w="9525" algn="ctr">
          <a:solidFill>
            <a:srgbClr val="C7E0FB">
              <a:lumMod val="50000"/>
            </a:srgbClr>
          </a:solidFill>
          <a:round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0" rIns="0" anchor="ctr"/>
        <a:lstStyle xmlns:a="http://schemas.openxmlformats.org/drawingml/2006/main">
          <a:defPPr>
            <a:defRPr lang="ru-RU"/>
          </a:defPPr>
          <a:lvl1pPr algn="l" defTabSz="895350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pitchFamily="34" charset="0"/>
            </a:defRPr>
          </a:lvl1pPr>
          <a:lvl2pPr marL="447675" indent="9525" algn="l" defTabSz="895350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pitchFamily="34" charset="0"/>
            </a:defRPr>
          </a:lvl2pPr>
          <a:lvl3pPr marL="895350" indent="19050" algn="l" defTabSz="895350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pitchFamily="34" charset="0"/>
            </a:defRPr>
          </a:lvl3pPr>
          <a:lvl4pPr marL="1343025" indent="28575" algn="l" defTabSz="895350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pitchFamily="34" charset="0"/>
            </a:defRPr>
          </a:lvl4pPr>
          <a:lvl5pPr marL="1792288" indent="36513" algn="l" defTabSz="895350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pitchFamily="34" charset="0"/>
            </a:defRPr>
          </a:lvl9pPr>
        </a:lstStyle>
        <a:p xmlns:a="http://schemas.openxmlformats.org/drawingml/2006/main">
          <a:pPr algn="ctr" defTabSz="920119" fontAlgn="auto">
            <a:spcBef>
              <a:spcPts val="0"/>
            </a:spcBef>
            <a:spcAft>
              <a:spcPts val="0"/>
            </a:spcAft>
            <a:defRPr/>
          </a:pPr>
          <a:r>
            <a:rPr lang="ru-RU" sz="1000" dirty="0" smtClean="0">
              <a:solidFill>
                <a:srgbClr val="FFFFFF"/>
              </a:solidFill>
              <a:latin typeface="Calibri" pitchFamily="34" charset="0"/>
              <a:cs typeface="Arial" pitchFamily="34" charset="0"/>
            </a:rPr>
            <a:t>19,7</a:t>
          </a:r>
          <a:endParaRPr lang="ru-RU" sz="1000" dirty="0">
            <a:solidFill>
              <a:srgbClr val="FFFFFF"/>
            </a:solidFill>
            <a:latin typeface="Calibri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0.65991</cdr:x>
      <cdr:y>0.69619</cdr:y>
    </cdr:from>
    <cdr:to>
      <cdr:x>0.73068</cdr:x>
      <cdr:y>0.81078</cdr:y>
    </cdr:to>
    <cdr:sp macro="" textlink="">
      <cdr:nvSpPr>
        <cdr:cNvPr id="7" name="Блок-схема: перфолента 6"/>
        <cdr:cNvSpPr/>
      </cdr:nvSpPr>
      <cdr:spPr bwMode="auto">
        <a:xfrm xmlns:a="http://schemas.openxmlformats.org/drawingml/2006/main">
          <a:off x="3240360" y="1879587"/>
          <a:ext cx="347502" cy="309371"/>
        </a:xfrm>
        <a:prstGeom xmlns:a="http://schemas.openxmlformats.org/drawingml/2006/main" prst="flowChartPunchedTape">
          <a:avLst/>
        </a:prstGeom>
        <a:solidFill xmlns:a="http://schemas.openxmlformats.org/drawingml/2006/main">
          <a:srgbClr val="E0EDFD">
            <a:lumMod val="90000"/>
          </a:srgbClr>
        </a:solidFill>
        <a:ln xmlns:a="http://schemas.openxmlformats.org/drawingml/2006/main" w="38100" cap="rnd" cmpd="sng" algn="ctr">
          <a:solidFill>
            <a:srgbClr val="002960">
              <a:lumMod val="25000"/>
              <a:lumOff val="75000"/>
              <a:alpha val="0"/>
            </a:srgbClr>
          </a:solidFill>
          <a:prstDash val="solid"/>
          <a:round/>
          <a:headEnd type="none"/>
          <a:tailEnd type="triangle" w="med" len="lg"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1000" b="1" dirty="0" smtClean="0"/>
            <a:t>3</a:t>
          </a:r>
          <a:endParaRPr lang="ru-RU" sz="10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0.41362</cdr:x>
      <cdr:y>0.424</cdr:y>
    </cdr:from>
    <cdr:to>
      <cdr:x>0.97529</cdr:x>
      <cdr:y>0.90909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2048" y="318017"/>
          <a:ext cx="586691" cy="3638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800" b="1" dirty="0" smtClean="0"/>
            <a:t>56,1%</a:t>
          </a:r>
          <a:endParaRPr lang="ru-RU" sz="8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0.41362</cdr:x>
      <cdr:y>0.424</cdr:y>
    </cdr:from>
    <cdr:to>
      <cdr:x>0.97529</cdr:x>
      <cdr:y>0.90909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2048" y="318017"/>
          <a:ext cx="586691" cy="3638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800" b="1" dirty="0" smtClean="0"/>
            <a:t>63,1%</a:t>
          </a:r>
          <a:endParaRPr lang="ru-RU" sz="800" b="1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0.37872</cdr:x>
      <cdr:y>0.39537</cdr:y>
    </cdr:from>
    <cdr:to>
      <cdr:x>0.9355</cdr:x>
      <cdr:y>0.88046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3337" y="288033"/>
          <a:ext cx="578264" cy="3533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800" b="1" dirty="0" smtClean="0"/>
            <a:t>59%</a:t>
          </a:r>
          <a:endParaRPr lang="ru-RU" sz="800" b="1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0.25239</cdr:x>
      <cdr:y>0.33939</cdr:y>
    </cdr:from>
    <cdr:to>
      <cdr:x>0.79047</cdr:x>
      <cdr:y>0.66061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2422" y="266696"/>
          <a:ext cx="538152" cy="2524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b="1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0.25239</cdr:x>
      <cdr:y>0.33939</cdr:y>
    </cdr:from>
    <cdr:to>
      <cdr:x>0.79047</cdr:x>
      <cdr:y>0.66061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2422" y="266696"/>
          <a:ext cx="538152" cy="2524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000" b="1" dirty="0" smtClean="0"/>
            <a:t>63,6%</a:t>
          </a:r>
          <a:endParaRPr lang="ru-RU" sz="10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89616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89616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234D717-0BEC-4E5A-971A-0BED0E88C705}" type="datetimeFigureOut">
              <a:rPr lang="ru-RU"/>
              <a:pPr>
                <a:defRPr/>
              </a:pPr>
              <a:t>22.09.2017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89616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89616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5A4EDC-5F87-42A2-96AE-DEE7BCC65C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799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89616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89616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106E90D-E5EC-4AA2-B2F0-CBA1F2708751}" type="datetimeFigureOut">
              <a:rPr lang="ru-RU"/>
              <a:pPr>
                <a:defRPr/>
              </a:pPr>
              <a:t>22.09.2017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89616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89616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1AF18B-E84C-446B-8543-7278187258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8057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953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47675" algn="l" defTabSz="8953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895350" algn="l" defTabSz="8953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43025" algn="l" defTabSz="8953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792288" algn="l" defTabSz="8953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40422" algn="l" defTabSz="896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688505" algn="l" defTabSz="896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36587" algn="l" defTabSz="896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584670" algn="l" defTabSz="896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6567AD-D490-4185-A15E-8E132DD840D3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62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6567AD-D490-4185-A15E-8E132DD840D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6125"/>
            <a:ext cx="4962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5802" fontAlgn="base">
              <a:spcBef>
                <a:spcPct val="0"/>
              </a:spcBef>
              <a:spcAft>
                <a:spcPct val="0"/>
              </a:spcAft>
              <a:defRPr/>
            </a:pPr>
            <a:fld id="{8F9B40EA-D877-4A41-BB27-775E1419E46F}" type="slidenum">
              <a:rPr lang="en-US" smtClean="0"/>
              <a:pPr defTabSz="935802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06413" y="328613"/>
            <a:ext cx="6002337" cy="45037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Заметки 2"/>
          <p:cNvSpPr>
            <a:spLocks noGrp="1"/>
          </p:cNvSpPr>
          <p:nvPr>
            <p:ph type="body" idx="1"/>
          </p:nvPr>
        </p:nvSpPr>
        <p:spPr bwMode="auto">
          <a:xfrm>
            <a:off x="446885" y="5009852"/>
            <a:ext cx="6122629" cy="438771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ru-RU" sz="1600" dirty="0" smtClean="0">
              <a:latin typeface="Arial" charset="0"/>
              <a:cs typeface="Arial" charset="0"/>
            </a:endParaRPr>
          </a:p>
        </p:txBody>
      </p:sp>
      <p:sp>
        <p:nvSpPr>
          <p:cNvPr id="63492" name="Номер слайда 4"/>
          <p:cNvSpPr>
            <a:spLocks noGrp="1"/>
          </p:cNvSpPr>
          <p:nvPr>
            <p:ph type="sldNum" sz="quarter" idx="5"/>
          </p:nvPr>
        </p:nvSpPr>
        <p:spPr bwMode="auto">
          <a:xfrm>
            <a:off x="5919644" y="9456157"/>
            <a:ext cx="539723" cy="170614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95350" fontAlgn="base">
              <a:spcBef>
                <a:spcPct val="0"/>
              </a:spcBef>
              <a:spcAft>
                <a:spcPct val="0"/>
              </a:spcAft>
            </a:pPr>
            <a:fld id="{EBCDD1A4-6E4F-4397-B7DE-AA8724254F8F}" type="slidenum">
              <a:rPr lang="en-US" smtClean="0">
                <a:solidFill>
                  <a:srgbClr val="000000"/>
                </a:solidFill>
                <a:latin typeface="Arial" charset="0"/>
              </a:rPr>
              <a:pPr defTabSz="89535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097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8189E0-29CF-4DA4-A419-02F77DF7FCE8}" type="slidenum">
              <a:rPr lang="ru-RU" smtClean="0"/>
              <a:pPr/>
              <a:t>5</a:t>
            </a:fld>
            <a:endParaRPr lang="ru-RU" dirty="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5802" fontAlgn="base">
              <a:spcBef>
                <a:spcPct val="0"/>
              </a:spcBef>
              <a:spcAft>
                <a:spcPct val="0"/>
              </a:spcAft>
              <a:defRPr/>
            </a:pPr>
            <a:fld id="{94DD0A16-BB2F-4590-8485-262544F430F5}" type="slidenum">
              <a:rPr lang="en-US" smtClean="0"/>
              <a:pPr defTabSz="935802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tags" Target="../tags/tag90.xml"/><Relationship Id="rId3" Type="http://schemas.openxmlformats.org/officeDocument/2006/relationships/tags" Target="../tags/tag85.xml"/><Relationship Id="rId7" Type="http://schemas.openxmlformats.org/officeDocument/2006/relationships/tags" Target="../tags/tag89.xml"/><Relationship Id="rId12" Type="http://schemas.openxmlformats.org/officeDocument/2006/relationships/oleObject" Target="../embeddings/oleObject10.bin"/><Relationship Id="rId2" Type="http://schemas.openxmlformats.org/officeDocument/2006/relationships/tags" Target="../tags/tag84.xml"/><Relationship Id="rId1" Type="http://schemas.openxmlformats.org/officeDocument/2006/relationships/vmlDrawing" Target="../drawings/vmlDrawing10.vml"/><Relationship Id="rId6" Type="http://schemas.openxmlformats.org/officeDocument/2006/relationships/tags" Target="../tags/tag88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87.xml"/><Relationship Id="rId10" Type="http://schemas.openxmlformats.org/officeDocument/2006/relationships/tags" Target="../tags/tag92.xml"/><Relationship Id="rId4" Type="http://schemas.openxmlformats.org/officeDocument/2006/relationships/tags" Target="../tags/tag86.xml"/><Relationship Id="rId9" Type="http://schemas.openxmlformats.org/officeDocument/2006/relationships/tags" Target="../tags/tag9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99.xml"/><Relationship Id="rId3" Type="http://schemas.openxmlformats.org/officeDocument/2006/relationships/tags" Target="../tags/tag94.xml"/><Relationship Id="rId7" Type="http://schemas.openxmlformats.org/officeDocument/2006/relationships/tags" Target="../tags/tag98.xml"/><Relationship Id="rId12" Type="http://schemas.openxmlformats.org/officeDocument/2006/relationships/oleObject" Target="../embeddings/oleObject11.bin"/><Relationship Id="rId2" Type="http://schemas.openxmlformats.org/officeDocument/2006/relationships/tags" Target="../tags/tag93.xml"/><Relationship Id="rId1" Type="http://schemas.openxmlformats.org/officeDocument/2006/relationships/vmlDrawing" Target="../drawings/vmlDrawing11.vml"/><Relationship Id="rId6" Type="http://schemas.openxmlformats.org/officeDocument/2006/relationships/tags" Target="../tags/tag97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96.xml"/><Relationship Id="rId10" Type="http://schemas.openxmlformats.org/officeDocument/2006/relationships/tags" Target="../tags/tag101.xml"/><Relationship Id="rId4" Type="http://schemas.openxmlformats.org/officeDocument/2006/relationships/tags" Target="../tags/tag95.xml"/><Relationship Id="rId9" Type="http://schemas.openxmlformats.org/officeDocument/2006/relationships/tags" Target="../tags/tag100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108.xml"/><Relationship Id="rId3" Type="http://schemas.openxmlformats.org/officeDocument/2006/relationships/tags" Target="../tags/tag103.xml"/><Relationship Id="rId7" Type="http://schemas.openxmlformats.org/officeDocument/2006/relationships/tags" Target="../tags/tag107.xml"/><Relationship Id="rId2" Type="http://schemas.openxmlformats.org/officeDocument/2006/relationships/tags" Target="../tags/tag102.xml"/><Relationship Id="rId1" Type="http://schemas.openxmlformats.org/officeDocument/2006/relationships/vmlDrawing" Target="../drawings/vmlDrawing12.vml"/><Relationship Id="rId6" Type="http://schemas.openxmlformats.org/officeDocument/2006/relationships/tags" Target="../tags/tag106.xml"/><Relationship Id="rId11" Type="http://schemas.openxmlformats.org/officeDocument/2006/relationships/oleObject" Target="../embeddings/oleObject12.bin"/><Relationship Id="rId5" Type="http://schemas.openxmlformats.org/officeDocument/2006/relationships/tags" Target="../tags/tag105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04.xml"/><Relationship Id="rId9" Type="http://schemas.openxmlformats.org/officeDocument/2006/relationships/tags" Target="../tags/tag109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2" Type="http://schemas.openxmlformats.org/officeDocument/2006/relationships/tags" Target="../tags/tag13.xml"/><Relationship Id="rId1" Type="http://schemas.openxmlformats.org/officeDocument/2006/relationships/vmlDrawing" Target="../drawings/vmlDrawing2.vml"/><Relationship Id="rId6" Type="http://schemas.openxmlformats.org/officeDocument/2006/relationships/tags" Target="../tags/tag17.xml"/><Relationship Id="rId11" Type="http://schemas.openxmlformats.org/officeDocument/2006/relationships/oleObject" Target="../embeddings/oleObject2.bin"/><Relationship Id="rId5" Type="http://schemas.openxmlformats.org/officeDocument/2006/relationships/tags" Target="../tags/tag16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5.xml"/><Relationship Id="rId9" Type="http://schemas.openxmlformats.org/officeDocument/2006/relationships/tags" Target="../tags/tag20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12" Type="http://schemas.openxmlformats.org/officeDocument/2006/relationships/oleObject" Target="../embeddings/oleObject3.bin"/><Relationship Id="rId2" Type="http://schemas.openxmlformats.org/officeDocument/2006/relationships/tags" Target="../tags/tag21.xml"/><Relationship Id="rId1" Type="http://schemas.openxmlformats.org/officeDocument/2006/relationships/vmlDrawing" Target="../drawings/vmlDrawing3.vml"/><Relationship Id="rId6" Type="http://schemas.openxmlformats.org/officeDocument/2006/relationships/tags" Target="../tags/tag25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24.xml"/><Relationship Id="rId10" Type="http://schemas.openxmlformats.org/officeDocument/2006/relationships/tags" Target="../tags/tag29.xml"/><Relationship Id="rId4" Type="http://schemas.openxmlformats.org/officeDocument/2006/relationships/tags" Target="../tags/tag23.xml"/><Relationship Id="rId9" Type="http://schemas.openxmlformats.org/officeDocument/2006/relationships/tags" Target="../tags/tag28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12" Type="http://schemas.openxmlformats.org/officeDocument/2006/relationships/oleObject" Target="../embeddings/oleObject4.bin"/><Relationship Id="rId2" Type="http://schemas.openxmlformats.org/officeDocument/2006/relationships/tags" Target="../tags/tag30.xml"/><Relationship Id="rId1" Type="http://schemas.openxmlformats.org/officeDocument/2006/relationships/vmlDrawing" Target="../drawings/vmlDrawing4.vml"/><Relationship Id="rId6" Type="http://schemas.openxmlformats.org/officeDocument/2006/relationships/tags" Target="../tags/tag34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33.xml"/><Relationship Id="rId10" Type="http://schemas.openxmlformats.org/officeDocument/2006/relationships/tags" Target="../tags/tag38.xml"/><Relationship Id="rId4" Type="http://schemas.openxmlformats.org/officeDocument/2006/relationships/tags" Target="../tags/tag32.xml"/><Relationship Id="rId9" Type="http://schemas.openxmlformats.org/officeDocument/2006/relationships/tags" Target="../tags/tag37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3" Type="http://schemas.openxmlformats.org/officeDocument/2006/relationships/tags" Target="../tags/tag40.xml"/><Relationship Id="rId7" Type="http://schemas.openxmlformats.org/officeDocument/2006/relationships/tags" Target="../tags/tag44.xml"/><Relationship Id="rId12" Type="http://schemas.openxmlformats.org/officeDocument/2006/relationships/oleObject" Target="../embeddings/oleObject5.bin"/><Relationship Id="rId2" Type="http://schemas.openxmlformats.org/officeDocument/2006/relationships/tags" Target="../tags/tag39.xml"/><Relationship Id="rId1" Type="http://schemas.openxmlformats.org/officeDocument/2006/relationships/vmlDrawing" Target="../drawings/vmlDrawing5.vml"/><Relationship Id="rId6" Type="http://schemas.openxmlformats.org/officeDocument/2006/relationships/tags" Target="../tags/tag43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42.xml"/><Relationship Id="rId10" Type="http://schemas.openxmlformats.org/officeDocument/2006/relationships/tags" Target="../tags/tag47.xml"/><Relationship Id="rId4" Type="http://schemas.openxmlformats.org/officeDocument/2006/relationships/tags" Target="../tags/tag41.xml"/><Relationship Id="rId9" Type="http://schemas.openxmlformats.org/officeDocument/2006/relationships/tags" Target="../tags/tag46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3" Type="http://schemas.openxmlformats.org/officeDocument/2006/relationships/tags" Target="../tags/tag49.xml"/><Relationship Id="rId7" Type="http://schemas.openxmlformats.org/officeDocument/2006/relationships/tags" Target="../tags/tag53.xml"/><Relationship Id="rId12" Type="http://schemas.openxmlformats.org/officeDocument/2006/relationships/oleObject" Target="../embeddings/oleObject6.bin"/><Relationship Id="rId2" Type="http://schemas.openxmlformats.org/officeDocument/2006/relationships/tags" Target="../tags/tag48.xml"/><Relationship Id="rId1" Type="http://schemas.openxmlformats.org/officeDocument/2006/relationships/vmlDrawing" Target="../drawings/vmlDrawing6.vml"/><Relationship Id="rId6" Type="http://schemas.openxmlformats.org/officeDocument/2006/relationships/tags" Target="../tags/tag52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51.xml"/><Relationship Id="rId10" Type="http://schemas.openxmlformats.org/officeDocument/2006/relationships/tags" Target="../tags/tag56.xml"/><Relationship Id="rId4" Type="http://schemas.openxmlformats.org/officeDocument/2006/relationships/tags" Target="../tags/tag50.xml"/><Relationship Id="rId9" Type="http://schemas.openxmlformats.org/officeDocument/2006/relationships/tags" Target="../tags/tag55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tags" Target="../tags/tag63.xml"/><Relationship Id="rId3" Type="http://schemas.openxmlformats.org/officeDocument/2006/relationships/tags" Target="../tags/tag58.xml"/><Relationship Id="rId7" Type="http://schemas.openxmlformats.org/officeDocument/2006/relationships/tags" Target="../tags/tag62.xml"/><Relationship Id="rId12" Type="http://schemas.openxmlformats.org/officeDocument/2006/relationships/oleObject" Target="../embeddings/oleObject7.bin"/><Relationship Id="rId2" Type="http://schemas.openxmlformats.org/officeDocument/2006/relationships/tags" Target="../tags/tag57.xml"/><Relationship Id="rId1" Type="http://schemas.openxmlformats.org/officeDocument/2006/relationships/vmlDrawing" Target="../drawings/vmlDrawing7.vml"/><Relationship Id="rId6" Type="http://schemas.openxmlformats.org/officeDocument/2006/relationships/tags" Target="../tags/tag61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60.xml"/><Relationship Id="rId10" Type="http://schemas.openxmlformats.org/officeDocument/2006/relationships/tags" Target="../tags/tag65.xml"/><Relationship Id="rId4" Type="http://schemas.openxmlformats.org/officeDocument/2006/relationships/tags" Target="../tags/tag59.xml"/><Relationship Id="rId9" Type="http://schemas.openxmlformats.org/officeDocument/2006/relationships/tags" Target="../tags/tag64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12" Type="http://schemas.openxmlformats.org/officeDocument/2006/relationships/oleObject" Target="../embeddings/oleObject8.bin"/><Relationship Id="rId2" Type="http://schemas.openxmlformats.org/officeDocument/2006/relationships/tags" Target="../tags/tag66.xml"/><Relationship Id="rId1" Type="http://schemas.openxmlformats.org/officeDocument/2006/relationships/vmlDrawing" Target="../drawings/vmlDrawing8.vml"/><Relationship Id="rId6" Type="http://schemas.openxmlformats.org/officeDocument/2006/relationships/tags" Target="../tags/tag70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69.xml"/><Relationship Id="rId10" Type="http://schemas.openxmlformats.org/officeDocument/2006/relationships/tags" Target="../tags/tag74.xml"/><Relationship Id="rId4" Type="http://schemas.openxmlformats.org/officeDocument/2006/relationships/tags" Target="../tags/tag68.xml"/><Relationship Id="rId9" Type="http://schemas.openxmlformats.org/officeDocument/2006/relationships/tags" Target="../tags/tag73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tags" Target="../tags/tag81.xml"/><Relationship Id="rId3" Type="http://schemas.openxmlformats.org/officeDocument/2006/relationships/tags" Target="../tags/tag76.xml"/><Relationship Id="rId7" Type="http://schemas.openxmlformats.org/officeDocument/2006/relationships/tags" Target="../tags/tag80.xml"/><Relationship Id="rId12" Type="http://schemas.openxmlformats.org/officeDocument/2006/relationships/oleObject" Target="../embeddings/oleObject9.bin"/><Relationship Id="rId2" Type="http://schemas.openxmlformats.org/officeDocument/2006/relationships/tags" Target="../tags/tag75.xml"/><Relationship Id="rId1" Type="http://schemas.openxmlformats.org/officeDocument/2006/relationships/vmlDrawing" Target="../drawings/vmlDrawing9.vml"/><Relationship Id="rId6" Type="http://schemas.openxmlformats.org/officeDocument/2006/relationships/tags" Target="../tags/tag79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78.xml"/><Relationship Id="rId10" Type="http://schemas.openxmlformats.org/officeDocument/2006/relationships/tags" Target="../tags/tag83.xml"/><Relationship Id="rId4" Type="http://schemas.openxmlformats.org/officeDocument/2006/relationships/tags" Target="../tags/tag77.xml"/><Relationship Id="rId9" Type="http://schemas.openxmlformats.org/officeDocument/2006/relationships/tags" Target="../tags/tag8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McK Title Elements"/>
          <p:cNvGrpSpPr>
            <a:grpSpLocks/>
          </p:cNvGrpSpPr>
          <p:nvPr/>
        </p:nvGrpSpPr>
        <p:grpSpPr bwMode="auto">
          <a:xfrm>
            <a:off x="2693988" y="2182813"/>
            <a:ext cx="5129212" cy="4619625"/>
            <a:chOff x="1663" y="1348"/>
            <a:chExt cx="3167" cy="2852"/>
          </a:xfrm>
        </p:grpSpPr>
        <p:sp>
          <p:nvSpPr>
            <p:cNvPr id="5" name="McK Confidential" hidden="1"/>
            <p:cNvSpPr txBox="1">
              <a:spLocks noChangeArrowheads="1"/>
            </p:cNvSpPr>
            <p:nvPr userDrawn="1"/>
          </p:nvSpPr>
          <p:spPr bwMode="auto">
            <a:xfrm>
              <a:off x="1663" y="1348"/>
              <a:ext cx="1199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02650">
                <a:defRPr/>
              </a:pPr>
              <a:r>
                <a:rPr lang="ru-RU" sz="1400" dirty="0">
                  <a:solidFill>
                    <a:srgbClr val="000000"/>
                  </a:solidFill>
                  <a:latin typeface="+mn-lt"/>
                  <a:cs typeface="Arial" charset="0"/>
                </a:rPr>
                <a:t>КОНФИДЕНЦИАЛЬНО</a:t>
              </a:r>
              <a:endParaRPr lang="en-US" sz="1400" dirty="0">
                <a:solidFill>
                  <a:srgbClr val="000000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6" name="McK Document" hidden="1"/>
            <p:cNvSpPr txBox="1">
              <a:spLocks noChangeArrowheads="1"/>
            </p:cNvSpPr>
            <p:nvPr userDrawn="1"/>
          </p:nvSpPr>
          <p:spPr bwMode="auto">
            <a:xfrm>
              <a:off x="1663" y="3049"/>
              <a:ext cx="3167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defTabSz="902650">
                <a:defRPr/>
              </a:pPr>
              <a:r>
                <a:rPr lang="ru-RU" sz="1400" dirty="0">
                  <a:solidFill>
                    <a:srgbClr val="000000"/>
                  </a:solidFill>
                  <a:latin typeface="+mn-lt"/>
                  <a:cs typeface="Arial" charset="0"/>
                </a:rPr>
                <a:t>Тип документа</a:t>
              </a:r>
              <a:endParaRPr lang="en-US" sz="1400" dirty="0">
                <a:solidFill>
                  <a:srgbClr val="000000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7" name="McK Date" hidden="1"/>
            <p:cNvSpPr txBox="1">
              <a:spLocks noChangeArrowheads="1"/>
            </p:cNvSpPr>
            <p:nvPr userDrawn="1"/>
          </p:nvSpPr>
          <p:spPr bwMode="auto">
            <a:xfrm>
              <a:off x="1663" y="3216"/>
              <a:ext cx="316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defTabSz="902650">
                <a:defRPr/>
              </a:pPr>
              <a:r>
                <a:rPr lang="ru-RU" sz="1400" dirty="0">
                  <a:solidFill>
                    <a:srgbClr val="000000"/>
                  </a:solidFill>
                  <a:latin typeface="+mn-lt"/>
                  <a:cs typeface="Arial" charset="0"/>
                </a:rPr>
                <a:t>Дата</a:t>
              </a:r>
              <a:endParaRPr lang="en-US" sz="1400" dirty="0">
                <a:solidFill>
                  <a:srgbClr val="000000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8" name="McK Disclaimer" hidden="1"/>
            <p:cNvSpPr>
              <a:spLocks noChangeArrowheads="1"/>
            </p:cNvSpPr>
            <p:nvPr userDrawn="1">
              <p:custDataLst>
                <p:tags r:id="rId1"/>
              </p:custDataLst>
            </p:nvPr>
          </p:nvSpPr>
          <p:spPr bwMode="auto">
            <a:xfrm>
              <a:off x="1663" y="3415"/>
              <a:ext cx="2303" cy="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defTabSz="810651" eaLnBrk="0" hangingPunct="0">
                <a:defRPr/>
              </a:pPr>
              <a:r>
                <a:rPr lang="ru-RU" sz="900" dirty="0">
                  <a:solidFill>
                    <a:srgbClr val="000000"/>
                  </a:solidFill>
                  <a:latin typeface="+mn-lt"/>
                  <a:cs typeface="Arial" charset="0"/>
                </a:rPr>
                <a:t>Настоящий отчет предназначен исключительно для сотрудников организации-клиента. Никакая его часть не подлежит передаче, цитированию или воспроизведению с целью распространения вне организации-клиента без предварительного письменного разрешения со стороны </a:t>
              </a:r>
              <a:r>
                <a:rPr lang="ru-RU" sz="900" dirty="0" err="1">
                  <a:solidFill>
                    <a:srgbClr val="000000"/>
                  </a:solidFill>
                  <a:latin typeface="+mn-lt"/>
                  <a:cs typeface="Arial" charset="0"/>
                </a:rPr>
                <a:t>McKinsey</a:t>
              </a:r>
              <a:r>
                <a:rPr lang="ru-RU" sz="900" dirty="0">
                  <a:solidFill>
                    <a:srgbClr val="000000"/>
                  </a:solidFill>
                  <a:latin typeface="+mn-lt"/>
                  <a:cs typeface="Arial" charset="0"/>
                </a:rPr>
                <a:t> &amp; </a:t>
              </a:r>
              <a:r>
                <a:rPr lang="ru-RU" sz="900" dirty="0" err="1">
                  <a:solidFill>
                    <a:srgbClr val="000000"/>
                  </a:solidFill>
                  <a:latin typeface="+mn-lt"/>
                  <a:cs typeface="Arial" charset="0"/>
                </a:rPr>
                <a:t>Company</a:t>
              </a:r>
              <a:r>
                <a:rPr lang="ru-RU" sz="900" dirty="0">
                  <a:solidFill>
                    <a:srgbClr val="000000"/>
                  </a:solidFill>
                  <a:latin typeface="+mn-lt"/>
                  <a:cs typeface="Arial" charset="0"/>
                </a:rPr>
                <a:t>.</a:t>
              </a:r>
            </a:p>
            <a:p>
              <a:pPr defTabSz="810651" eaLnBrk="0" hangingPunct="0">
                <a:defRPr/>
              </a:pPr>
              <a:endParaRPr lang="ru-RU" sz="900" dirty="0">
                <a:solidFill>
                  <a:srgbClr val="000000"/>
                </a:solidFill>
                <a:latin typeface="+mn-lt"/>
                <a:cs typeface="Arial" charset="0"/>
              </a:endParaRPr>
            </a:p>
            <a:p>
              <a:pPr defTabSz="810651" eaLnBrk="0" hangingPunct="0">
                <a:defRPr/>
              </a:pPr>
              <a:r>
                <a:rPr lang="ru-RU" sz="900" dirty="0">
                  <a:solidFill>
                    <a:srgbClr val="000000"/>
                  </a:solidFill>
                  <a:latin typeface="+mn-lt"/>
                  <a:cs typeface="Arial" charset="0"/>
                </a:rPr>
                <a:t>Настоящий отчет был использован консультантами </a:t>
              </a:r>
              <a:br>
                <a:rPr lang="ru-RU" sz="900" dirty="0">
                  <a:solidFill>
                    <a:srgbClr val="000000"/>
                  </a:solidFill>
                  <a:latin typeface="+mn-lt"/>
                  <a:cs typeface="Arial" charset="0"/>
                </a:rPr>
              </a:br>
              <a:r>
                <a:rPr lang="ru-RU" sz="900" dirty="0" err="1">
                  <a:solidFill>
                    <a:srgbClr val="000000"/>
                  </a:solidFill>
                  <a:latin typeface="+mn-lt"/>
                  <a:cs typeface="Arial" charset="0"/>
                </a:rPr>
                <a:t>McKinsey</a:t>
              </a:r>
              <a:r>
                <a:rPr lang="ru-RU" sz="900" dirty="0">
                  <a:solidFill>
                    <a:srgbClr val="000000"/>
                  </a:solidFill>
                  <a:latin typeface="+mn-lt"/>
                  <a:cs typeface="Arial" charset="0"/>
                </a:rPr>
                <a:t> &amp; </a:t>
              </a:r>
              <a:r>
                <a:rPr lang="ru-RU" sz="900" dirty="0" err="1">
                  <a:solidFill>
                    <a:srgbClr val="000000"/>
                  </a:solidFill>
                  <a:latin typeface="+mn-lt"/>
                  <a:cs typeface="Arial" charset="0"/>
                </a:rPr>
                <a:t>Company</a:t>
              </a:r>
              <a:r>
                <a:rPr lang="ru-RU" sz="900" dirty="0">
                  <a:solidFill>
                    <a:srgbClr val="000000"/>
                  </a:solidFill>
                  <a:latin typeface="+mn-lt"/>
                  <a:cs typeface="Arial" charset="0"/>
                </a:rPr>
                <a:t> для сопровождения устного доклада и не содержит полного изложения данной темы.</a:t>
              </a:r>
            </a:p>
          </p:txBody>
        </p:sp>
      </p:grpSp>
      <p:sp>
        <p:nvSpPr>
          <p:cNvPr id="9" name="Working Draft Text" hidden="1"/>
          <p:cNvSpPr>
            <a:spLocks noChangeArrowheads="1"/>
          </p:cNvSpPr>
          <p:nvPr/>
        </p:nvSpPr>
        <p:spPr bwMode="auto">
          <a:xfrm>
            <a:off x="427038" y="349250"/>
            <a:ext cx="310991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01786">
              <a:buSzPct val="120000"/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cs typeface="Arial" charset="0"/>
              </a:rPr>
              <a:t>Working Draft    </a:t>
            </a:r>
          </a:p>
        </p:txBody>
      </p:sp>
      <p:sp>
        <p:nvSpPr>
          <p:cNvPr id="10" name="Working Draft" hidden="1"/>
          <p:cNvSpPr txBox="1">
            <a:spLocks noChangeArrowheads="1"/>
          </p:cNvSpPr>
          <p:nvPr/>
        </p:nvSpPr>
        <p:spPr bwMode="auto">
          <a:xfrm>
            <a:off x="427038" y="593725"/>
            <a:ext cx="4081462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02650">
              <a:defRPr/>
            </a:pPr>
            <a:r>
              <a:rPr lang="en-US" sz="1200">
                <a:solidFill>
                  <a:srgbClr val="000000"/>
                </a:solidFill>
                <a:latin typeface="+mn-lt"/>
                <a:cs typeface="Arial" charset="0"/>
              </a:rPr>
              <a:t>Last Modified 09/06/2006 21:40:09 Russian Standard Time</a:t>
            </a:r>
          </a:p>
        </p:txBody>
      </p:sp>
      <p:sp>
        <p:nvSpPr>
          <p:cNvPr id="11" name="Printed" hidden="1"/>
          <p:cNvSpPr txBox="1">
            <a:spLocks noChangeArrowheads="1"/>
          </p:cNvSpPr>
          <p:nvPr/>
        </p:nvSpPr>
        <p:spPr bwMode="auto">
          <a:xfrm>
            <a:off x="427038" y="815975"/>
            <a:ext cx="3644900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02650">
              <a:defRPr/>
            </a:pPr>
            <a:r>
              <a:rPr lang="en-US" sz="1200">
                <a:solidFill>
                  <a:srgbClr val="000000"/>
                </a:solidFill>
                <a:latin typeface="+mn-lt"/>
                <a:cs typeface="Arial" charset="0"/>
              </a:rPr>
              <a:t>Printed 08/06/2006 17:52:59 Russian Standard Time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93923" y="2756806"/>
            <a:ext cx="5130033" cy="376834"/>
          </a:xfrm>
        </p:spPr>
        <p:txBody>
          <a:bodyPr/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93923" y="3961896"/>
            <a:ext cx="5130033" cy="21982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Rectangle 312"/>
          <p:cNvSpPr>
            <a:spLocks noChangeArrowheads="1"/>
          </p:cNvSpPr>
          <p:nvPr userDrawn="1"/>
        </p:nvSpPr>
        <p:spPr bwMode="auto">
          <a:xfrm rot="-10800000">
            <a:off x="0" y="0"/>
            <a:ext cx="9145016" cy="241300"/>
          </a:xfrm>
          <a:prstGeom prst="rect">
            <a:avLst/>
          </a:prstGeom>
          <a:gradFill flip="none" rotWithShape="1">
            <a:gsLst>
              <a:gs pos="0">
                <a:srgbClr val="082A60"/>
              </a:gs>
              <a:gs pos="25000">
                <a:srgbClr val="505877"/>
              </a:gs>
              <a:gs pos="50000">
                <a:srgbClr val="AFB1BA"/>
              </a:gs>
              <a:gs pos="75000">
                <a:srgbClr val="EAEAEC"/>
              </a:gs>
              <a:gs pos="99000">
                <a:srgbClr val="FDFDFE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02650">
              <a:defRPr/>
            </a:pPr>
            <a:endParaRPr lang="ru-RU" sz="12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sp>
        <p:nvSpPr>
          <p:cNvPr id="150" name="Freeform 353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6532562" y="0"/>
            <a:ext cx="2611438" cy="2397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" y="164"/>
              </a:cxn>
              <a:cxn ang="0">
                <a:pos x="1612" y="164"/>
              </a:cxn>
              <a:cxn ang="0">
                <a:pos x="1612" y="0"/>
              </a:cxn>
              <a:cxn ang="0">
                <a:pos x="0" y="0"/>
              </a:cxn>
            </a:cxnLst>
            <a:rect l="0" t="0" r="r" b="b"/>
            <a:pathLst>
              <a:path w="1612" h="164">
                <a:moveTo>
                  <a:pt x="0" y="0"/>
                </a:moveTo>
                <a:lnTo>
                  <a:pt x="95" y="164"/>
                </a:lnTo>
                <a:lnTo>
                  <a:pt x="1612" y="164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lIns="92090" tIns="46052" rIns="92090" bIns="46052"/>
          <a:lstStyle/>
          <a:p>
            <a:pPr defTabSz="902650">
              <a:defRPr/>
            </a:pPr>
            <a:endParaRPr lang="ru-RU" sz="12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sp>
        <p:nvSpPr>
          <p:cNvPr id="151" name="AutoShape 196"/>
          <p:cNvSpPr>
            <a:spLocks noChangeAspect="1" noChangeArrowheads="1" noTextEdit="1"/>
          </p:cNvSpPr>
          <p:nvPr>
            <p:custDataLst>
              <p:tags r:id="rId3"/>
            </p:custDataLst>
          </p:nvPr>
        </p:nvSpPr>
        <p:spPr bwMode="auto">
          <a:xfrm>
            <a:off x="-6350" y="-26988"/>
            <a:ext cx="917416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90" tIns="46052" rIns="92090" bIns="46052"/>
          <a:lstStyle/>
          <a:p>
            <a:pPr defTabSz="902650">
              <a:defRPr/>
            </a:pPr>
            <a:endParaRPr lang="ru-RU" sz="12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grpSp>
        <p:nvGrpSpPr>
          <p:cNvPr id="152" name="Group 355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4763" y="6616700"/>
            <a:ext cx="9140825" cy="263525"/>
            <a:chOff x="3" y="4085"/>
            <a:chExt cx="5643" cy="163"/>
          </a:xfrm>
        </p:grpSpPr>
        <p:sp>
          <p:nvSpPr>
            <p:cNvPr id="153" name="Rectangle 36"/>
            <p:cNvSpPr>
              <a:spLocks noChangeArrowheads="1"/>
            </p:cNvSpPr>
            <p:nvPr userDrawn="1">
              <p:custDataLst>
                <p:tags r:id="rId10"/>
              </p:custDataLst>
            </p:nvPr>
          </p:nvSpPr>
          <p:spPr bwMode="auto">
            <a:xfrm flipH="1">
              <a:off x="3" y="4087"/>
              <a:ext cx="5636" cy="161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902650">
                <a:defRPr/>
              </a:pPr>
              <a:endParaRPr lang="ru-RU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154" name="Freeform 354"/>
            <p:cNvSpPr>
              <a:spLocks/>
            </p:cNvSpPr>
            <p:nvPr userDrawn="1"/>
          </p:nvSpPr>
          <p:spPr bwMode="auto">
            <a:xfrm flipV="1">
              <a:off x="4034" y="4085"/>
              <a:ext cx="1612" cy="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5" y="164"/>
                </a:cxn>
                <a:cxn ang="0">
                  <a:pos x="1612" y="164"/>
                </a:cxn>
                <a:cxn ang="0">
                  <a:pos x="1612" y="0"/>
                </a:cxn>
                <a:cxn ang="0">
                  <a:pos x="0" y="0"/>
                </a:cxn>
              </a:cxnLst>
              <a:rect l="0" t="0" r="r" b="b"/>
              <a:pathLst>
                <a:path w="1612" h="164">
                  <a:moveTo>
                    <a:pt x="0" y="0"/>
                  </a:moveTo>
                  <a:lnTo>
                    <a:pt x="95" y="164"/>
                  </a:lnTo>
                  <a:lnTo>
                    <a:pt x="1612" y="164"/>
                  </a:lnTo>
                  <a:lnTo>
                    <a:pt x="16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defTabSz="902650">
                <a:defRPr/>
              </a:pPr>
              <a:endParaRPr lang="ru-RU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</p:txBody>
        </p:sp>
      </p:grpSp>
      <p:grpSp>
        <p:nvGrpSpPr>
          <p:cNvPr id="155" name="McK Slide Elements"/>
          <p:cNvGrpSpPr>
            <a:grpSpLocks/>
          </p:cNvGrpSpPr>
          <p:nvPr/>
        </p:nvGrpSpPr>
        <p:grpSpPr bwMode="auto">
          <a:xfrm>
            <a:off x="125413" y="542925"/>
            <a:ext cx="8793162" cy="6292850"/>
            <a:chOff x="77" y="335"/>
            <a:chExt cx="5429" cy="3885"/>
          </a:xfrm>
        </p:grpSpPr>
        <p:sp>
          <p:nvSpPr>
            <p:cNvPr id="156" name="McK Measure" hidden="1"/>
            <p:cNvSpPr txBox="1">
              <a:spLocks noChangeArrowheads="1"/>
            </p:cNvSpPr>
            <p:nvPr userDrawn="1"/>
          </p:nvSpPr>
          <p:spPr bwMode="auto">
            <a:xfrm>
              <a:off x="77" y="335"/>
              <a:ext cx="542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defTabSz="901786">
                <a:defRPr/>
              </a:pPr>
              <a:r>
                <a:rPr lang="en-US" sz="1600" dirty="0">
                  <a:solidFill>
                    <a:srgbClr val="000000"/>
                  </a:solidFill>
                  <a:latin typeface="+mn-lt"/>
                  <a:cs typeface="Arial" charset="0"/>
                </a:rPr>
                <a:t>Unit of measure</a:t>
              </a:r>
            </a:p>
          </p:txBody>
        </p:sp>
        <p:sp>
          <p:nvSpPr>
            <p:cNvPr id="157" name="McK Footnote" hidden="1"/>
            <p:cNvSpPr txBox="1">
              <a:spLocks noChangeArrowheads="1"/>
            </p:cNvSpPr>
            <p:nvPr userDrawn="1"/>
          </p:nvSpPr>
          <p:spPr bwMode="auto">
            <a:xfrm>
              <a:off x="79" y="3964"/>
              <a:ext cx="5145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812247" indent="-812247" defTabSz="901786">
                <a:tabLst>
                  <a:tab pos="722710" algn="r"/>
                </a:tabLst>
                <a:defRPr/>
              </a:pP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</a:t>
              </a:r>
              <a:r>
                <a:rPr lang="en-US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*</a:t>
              </a: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Сноска</a:t>
              </a:r>
              <a:endParaRPr lang="en-US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  <a:p>
              <a:pPr marL="812247" indent="-812247" defTabSz="901786">
                <a:spcBef>
                  <a:spcPct val="20000"/>
                </a:spcBef>
                <a:tabLst>
                  <a:tab pos="722710" algn="r"/>
                </a:tabLst>
                <a:defRPr/>
              </a:pP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Источник</a:t>
              </a:r>
              <a:r>
                <a:rPr lang="en-US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:</a:t>
              </a: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Источник</a:t>
              </a:r>
              <a:endParaRPr lang="en-US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</p:txBody>
        </p:sp>
      </p:grpSp>
      <p:sp>
        <p:nvSpPr>
          <p:cNvPr id="158" name="Working Draft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5400000">
            <a:off x="8191500" y="2765425"/>
            <a:ext cx="1763713" cy="9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02650">
              <a:defRPr/>
            </a:pPr>
            <a:r>
              <a:rPr lang="en-US" sz="600" dirty="0">
                <a:solidFill>
                  <a:srgbClr val="000000"/>
                </a:solidFill>
                <a:latin typeface="+mn-lt"/>
                <a:cs typeface="Arial" charset="0"/>
              </a:rPr>
              <a:t>Working Draft - Last Modified 09/06/2006 21:40:09</a:t>
            </a:r>
          </a:p>
        </p:txBody>
      </p:sp>
      <p:sp>
        <p:nvSpPr>
          <p:cNvPr id="159" name="Printed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5400000">
            <a:off x="8574882" y="4302918"/>
            <a:ext cx="996950" cy="9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02650">
              <a:defRPr/>
            </a:pPr>
            <a:r>
              <a:rPr lang="en-US" sz="600" dirty="0">
                <a:solidFill>
                  <a:srgbClr val="000000"/>
                </a:solidFill>
                <a:latin typeface="+mn-lt"/>
                <a:cs typeface="Arial" charset="0"/>
              </a:rPr>
              <a:t>Printed 08/06/2006 17:52:59</a:t>
            </a:r>
          </a:p>
        </p:txBody>
      </p:sp>
      <p:graphicFrame>
        <p:nvGraphicFramePr>
          <p:cNvPr id="160" name="AutoShape 37"/>
          <p:cNvGraphicFramePr>
            <a:graphicFrameLocks/>
          </p:cNvGraphicFramePr>
          <p:nvPr>
            <p:custDataLst>
              <p:tags r:id="rId7"/>
            </p:custDataLst>
          </p:nvPr>
        </p:nvGraphicFramePr>
        <p:xfrm>
          <a:off x="0" y="0"/>
          <a:ext cx="16192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2" r:id="rId12" imgW="0" imgH="0" progId="">
                  <p:embed/>
                </p:oleObj>
              </mc:Choice>
              <mc:Fallback>
                <p:oleObj r:id="rId12" imgW="0" imgH="0" progId="">
                  <p:embed/>
                  <p:pic>
                    <p:nvPicPr>
                      <p:cNvPr id="0" name="AutoShape 37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25" cy="16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994440" y="1299035"/>
            <a:ext cx="4924425" cy="94214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62" name="doc id"/>
          <p:cNvSpPr>
            <a:spLocks noGrp="1" noChangeArrowheads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 defTabSz="896165"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  <p:sp>
        <p:nvSpPr>
          <p:cNvPr id="164" name="pg num"/>
          <p:cNvSpPr>
            <a:spLocks noGrp="1" noChangeArrowheads="1"/>
          </p:cNvSpPr>
          <p:nvPr>
            <p:ph type="sldNum" sz="quarter" idx="4"/>
            <p:custDataLst>
              <p:tags r:id="rId9"/>
            </p:custDataLst>
          </p:nvPr>
        </p:nvSpPr>
        <p:spPr>
          <a:xfrm>
            <a:off x="7010400" y="6597352"/>
            <a:ext cx="1905000" cy="260649"/>
          </a:xfrm>
          <a:prstGeom prst="rect">
            <a:avLst/>
          </a:prstGeom>
        </p:spPr>
        <p:txBody>
          <a:bodyPr/>
          <a:lstStyle>
            <a:lvl1pPr defTabSz="896165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 algn="r">
              <a:defRPr/>
            </a:pPr>
            <a:fld id="{D1950536-DF48-4301-BDDA-FFCCA9827E63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Rectangle 312"/>
          <p:cNvSpPr>
            <a:spLocks noChangeArrowheads="1"/>
          </p:cNvSpPr>
          <p:nvPr userDrawn="1"/>
        </p:nvSpPr>
        <p:spPr bwMode="auto">
          <a:xfrm rot="-10800000">
            <a:off x="0" y="0"/>
            <a:ext cx="9145016" cy="241300"/>
          </a:xfrm>
          <a:prstGeom prst="rect">
            <a:avLst/>
          </a:prstGeom>
          <a:gradFill flip="none" rotWithShape="1">
            <a:gsLst>
              <a:gs pos="0">
                <a:srgbClr val="082A60"/>
              </a:gs>
              <a:gs pos="25000">
                <a:srgbClr val="505877"/>
              </a:gs>
              <a:gs pos="50000">
                <a:srgbClr val="AFB1BA"/>
              </a:gs>
              <a:gs pos="75000">
                <a:srgbClr val="EAEAEC"/>
              </a:gs>
              <a:gs pos="99000">
                <a:srgbClr val="FDFDFE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02650">
              <a:defRPr/>
            </a:pPr>
            <a:endParaRPr lang="ru-RU" sz="12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sp>
        <p:nvSpPr>
          <p:cNvPr id="150" name="Freeform 353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6532562" y="0"/>
            <a:ext cx="2611438" cy="2397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" y="164"/>
              </a:cxn>
              <a:cxn ang="0">
                <a:pos x="1612" y="164"/>
              </a:cxn>
              <a:cxn ang="0">
                <a:pos x="1612" y="0"/>
              </a:cxn>
              <a:cxn ang="0">
                <a:pos x="0" y="0"/>
              </a:cxn>
            </a:cxnLst>
            <a:rect l="0" t="0" r="r" b="b"/>
            <a:pathLst>
              <a:path w="1612" h="164">
                <a:moveTo>
                  <a:pt x="0" y="0"/>
                </a:moveTo>
                <a:lnTo>
                  <a:pt x="95" y="164"/>
                </a:lnTo>
                <a:lnTo>
                  <a:pt x="1612" y="164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lIns="92090" tIns="46052" rIns="92090" bIns="46052"/>
          <a:lstStyle/>
          <a:p>
            <a:pPr defTabSz="902650">
              <a:defRPr/>
            </a:pPr>
            <a:endParaRPr lang="ru-RU" sz="12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sp>
        <p:nvSpPr>
          <p:cNvPr id="151" name="AutoShape 196"/>
          <p:cNvSpPr>
            <a:spLocks noChangeAspect="1" noChangeArrowheads="1" noTextEdit="1"/>
          </p:cNvSpPr>
          <p:nvPr>
            <p:custDataLst>
              <p:tags r:id="rId3"/>
            </p:custDataLst>
          </p:nvPr>
        </p:nvSpPr>
        <p:spPr bwMode="auto">
          <a:xfrm>
            <a:off x="-6350" y="-26988"/>
            <a:ext cx="917416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90" tIns="46052" rIns="92090" bIns="46052"/>
          <a:lstStyle/>
          <a:p>
            <a:pPr defTabSz="902650">
              <a:defRPr/>
            </a:pPr>
            <a:endParaRPr lang="ru-RU" sz="12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grpSp>
        <p:nvGrpSpPr>
          <p:cNvPr id="152" name="Group 355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4763" y="6616700"/>
            <a:ext cx="9140825" cy="263525"/>
            <a:chOff x="3" y="4085"/>
            <a:chExt cx="5643" cy="163"/>
          </a:xfrm>
        </p:grpSpPr>
        <p:sp>
          <p:nvSpPr>
            <p:cNvPr id="153" name="Rectangle 36"/>
            <p:cNvSpPr>
              <a:spLocks noChangeArrowheads="1"/>
            </p:cNvSpPr>
            <p:nvPr userDrawn="1">
              <p:custDataLst>
                <p:tags r:id="rId10"/>
              </p:custDataLst>
            </p:nvPr>
          </p:nvSpPr>
          <p:spPr bwMode="auto">
            <a:xfrm flipH="1">
              <a:off x="3" y="4087"/>
              <a:ext cx="5636" cy="161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902650">
                <a:defRPr/>
              </a:pPr>
              <a:endParaRPr lang="ru-RU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154" name="Freeform 354"/>
            <p:cNvSpPr>
              <a:spLocks/>
            </p:cNvSpPr>
            <p:nvPr userDrawn="1"/>
          </p:nvSpPr>
          <p:spPr bwMode="auto">
            <a:xfrm flipV="1">
              <a:off x="4034" y="4085"/>
              <a:ext cx="1612" cy="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5" y="164"/>
                </a:cxn>
                <a:cxn ang="0">
                  <a:pos x="1612" y="164"/>
                </a:cxn>
                <a:cxn ang="0">
                  <a:pos x="1612" y="0"/>
                </a:cxn>
                <a:cxn ang="0">
                  <a:pos x="0" y="0"/>
                </a:cxn>
              </a:cxnLst>
              <a:rect l="0" t="0" r="r" b="b"/>
              <a:pathLst>
                <a:path w="1612" h="164">
                  <a:moveTo>
                    <a:pt x="0" y="0"/>
                  </a:moveTo>
                  <a:lnTo>
                    <a:pt x="95" y="164"/>
                  </a:lnTo>
                  <a:lnTo>
                    <a:pt x="1612" y="164"/>
                  </a:lnTo>
                  <a:lnTo>
                    <a:pt x="16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defTabSz="902650">
                <a:defRPr/>
              </a:pPr>
              <a:endParaRPr lang="ru-RU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</p:txBody>
        </p:sp>
      </p:grpSp>
      <p:grpSp>
        <p:nvGrpSpPr>
          <p:cNvPr id="155" name="McK Slide Elements"/>
          <p:cNvGrpSpPr>
            <a:grpSpLocks/>
          </p:cNvGrpSpPr>
          <p:nvPr/>
        </p:nvGrpSpPr>
        <p:grpSpPr bwMode="auto">
          <a:xfrm>
            <a:off x="125413" y="542925"/>
            <a:ext cx="8793162" cy="6292850"/>
            <a:chOff x="77" y="335"/>
            <a:chExt cx="5429" cy="3885"/>
          </a:xfrm>
        </p:grpSpPr>
        <p:sp>
          <p:nvSpPr>
            <p:cNvPr id="156" name="McK Measure" hidden="1"/>
            <p:cNvSpPr txBox="1">
              <a:spLocks noChangeArrowheads="1"/>
            </p:cNvSpPr>
            <p:nvPr userDrawn="1"/>
          </p:nvSpPr>
          <p:spPr bwMode="auto">
            <a:xfrm>
              <a:off x="77" y="335"/>
              <a:ext cx="542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defTabSz="901786">
                <a:defRPr/>
              </a:pPr>
              <a:r>
                <a:rPr lang="en-US" sz="1600" dirty="0">
                  <a:solidFill>
                    <a:srgbClr val="000000"/>
                  </a:solidFill>
                  <a:latin typeface="+mn-lt"/>
                  <a:cs typeface="Arial" charset="0"/>
                </a:rPr>
                <a:t>Unit of measure</a:t>
              </a:r>
            </a:p>
          </p:txBody>
        </p:sp>
        <p:sp>
          <p:nvSpPr>
            <p:cNvPr id="157" name="McK Footnote" hidden="1"/>
            <p:cNvSpPr txBox="1">
              <a:spLocks noChangeArrowheads="1"/>
            </p:cNvSpPr>
            <p:nvPr userDrawn="1"/>
          </p:nvSpPr>
          <p:spPr bwMode="auto">
            <a:xfrm>
              <a:off x="79" y="3964"/>
              <a:ext cx="5145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812247" indent="-812247" defTabSz="901786">
                <a:tabLst>
                  <a:tab pos="722710" algn="r"/>
                </a:tabLst>
                <a:defRPr/>
              </a:pP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</a:t>
              </a:r>
              <a:r>
                <a:rPr lang="en-US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*</a:t>
              </a: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Сноска</a:t>
              </a:r>
              <a:endParaRPr lang="en-US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  <a:p>
              <a:pPr marL="812247" indent="-812247" defTabSz="901786">
                <a:spcBef>
                  <a:spcPct val="20000"/>
                </a:spcBef>
                <a:tabLst>
                  <a:tab pos="722710" algn="r"/>
                </a:tabLst>
                <a:defRPr/>
              </a:pP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Источник</a:t>
              </a:r>
              <a:r>
                <a:rPr lang="en-US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:</a:t>
              </a: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Источник</a:t>
              </a:r>
              <a:endParaRPr lang="en-US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</p:txBody>
        </p:sp>
      </p:grpSp>
      <p:sp>
        <p:nvSpPr>
          <p:cNvPr id="158" name="Working Draft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5400000">
            <a:off x="8191500" y="2765425"/>
            <a:ext cx="1763713" cy="9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02650">
              <a:defRPr/>
            </a:pPr>
            <a:r>
              <a:rPr lang="en-US" sz="600" dirty="0">
                <a:solidFill>
                  <a:srgbClr val="000000"/>
                </a:solidFill>
                <a:latin typeface="+mn-lt"/>
                <a:cs typeface="Arial" charset="0"/>
              </a:rPr>
              <a:t>Working Draft - Last Modified 09/06/2006 21:40:09</a:t>
            </a:r>
          </a:p>
        </p:txBody>
      </p:sp>
      <p:sp>
        <p:nvSpPr>
          <p:cNvPr id="159" name="Printed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5400000">
            <a:off x="8574882" y="4302918"/>
            <a:ext cx="996950" cy="9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02650">
              <a:defRPr/>
            </a:pPr>
            <a:r>
              <a:rPr lang="en-US" sz="600" dirty="0">
                <a:solidFill>
                  <a:srgbClr val="000000"/>
                </a:solidFill>
                <a:latin typeface="+mn-lt"/>
                <a:cs typeface="Arial" charset="0"/>
              </a:rPr>
              <a:t>Printed 08/06/2006 17:52:59</a:t>
            </a:r>
          </a:p>
        </p:txBody>
      </p:sp>
      <p:graphicFrame>
        <p:nvGraphicFramePr>
          <p:cNvPr id="160" name="AutoShape 37"/>
          <p:cNvGraphicFramePr>
            <a:graphicFrameLocks/>
          </p:cNvGraphicFramePr>
          <p:nvPr>
            <p:custDataLst>
              <p:tags r:id="rId7"/>
            </p:custDataLst>
          </p:nvPr>
        </p:nvGraphicFramePr>
        <p:xfrm>
          <a:off x="0" y="0"/>
          <a:ext cx="16192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36" r:id="rId12" imgW="0" imgH="0" progId="">
                  <p:embed/>
                </p:oleObj>
              </mc:Choice>
              <mc:Fallback>
                <p:oleObj r:id="rId12" imgW="0" imgH="0" progId="">
                  <p:embed/>
                  <p:pic>
                    <p:nvPicPr>
                      <p:cNvPr id="0" name="AutoShape 37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25" cy="16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26458" y="234875"/>
            <a:ext cx="292388" cy="2311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110" y="234875"/>
            <a:ext cx="1231106" cy="2311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62" name="doc id"/>
          <p:cNvSpPr>
            <a:spLocks noGrp="1" noChangeArrowheads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 defTabSz="896165"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  <p:sp>
        <p:nvSpPr>
          <p:cNvPr id="164" name="pg num"/>
          <p:cNvSpPr>
            <a:spLocks noGrp="1" noChangeArrowheads="1"/>
          </p:cNvSpPr>
          <p:nvPr>
            <p:ph type="sldNum" sz="quarter" idx="4"/>
            <p:custDataLst>
              <p:tags r:id="rId9"/>
            </p:custDataLst>
          </p:nvPr>
        </p:nvSpPr>
        <p:spPr>
          <a:xfrm>
            <a:off x="7010400" y="6597352"/>
            <a:ext cx="1905000" cy="260649"/>
          </a:xfrm>
          <a:prstGeom prst="rect">
            <a:avLst/>
          </a:prstGeom>
        </p:spPr>
        <p:txBody>
          <a:bodyPr/>
          <a:lstStyle>
            <a:lvl1pPr defTabSz="896165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 algn="r">
              <a:defRPr/>
            </a:pPr>
            <a:fld id="{D1950536-DF48-4301-BDDA-FFCCA9827E63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Rectangle 312"/>
          <p:cNvSpPr>
            <a:spLocks noChangeArrowheads="1"/>
          </p:cNvSpPr>
          <p:nvPr userDrawn="1"/>
        </p:nvSpPr>
        <p:spPr bwMode="auto">
          <a:xfrm rot="-10800000">
            <a:off x="0" y="0"/>
            <a:ext cx="9145016" cy="241300"/>
          </a:xfrm>
          <a:prstGeom prst="rect">
            <a:avLst/>
          </a:prstGeom>
          <a:gradFill flip="none" rotWithShape="1">
            <a:gsLst>
              <a:gs pos="0">
                <a:srgbClr val="082A60"/>
              </a:gs>
              <a:gs pos="25000">
                <a:srgbClr val="505877"/>
              </a:gs>
              <a:gs pos="50000">
                <a:srgbClr val="AFB1BA"/>
              </a:gs>
              <a:gs pos="75000">
                <a:srgbClr val="EAEAEC"/>
              </a:gs>
              <a:gs pos="99000">
                <a:srgbClr val="FDFDFE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02650">
              <a:defRPr/>
            </a:pPr>
            <a:endParaRPr lang="ru-RU" sz="12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sp>
        <p:nvSpPr>
          <p:cNvPr id="149" name="Freeform 353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6532562" y="0"/>
            <a:ext cx="2611438" cy="2397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" y="164"/>
              </a:cxn>
              <a:cxn ang="0">
                <a:pos x="1612" y="164"/>
              </a:cxn>
              <a:cxn ang="0">
                <a:pos x="1612" y="0"/>
              </a:cxn>
              <a:cxn ang="0">
                <a:pos x="0" y="0"/>
              </a:cxn>
            </a:cxnLst>
            <a:rect l="0" t="0" r="r" b="b"/>
            <a:pathLst>
              <a:path w="1612" h="164">
                <a:moveTo>
                  <a:pt x="0" y="0"/>
                </a:moveTo>
                <a:lnTo>
                  <a:pt x="95" y="164"/>
                </a:lnTo>
                <a:lnTo>
                  <a:pt x="1612" y="164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lIns="92090" tIns="46052" rIns="92090" bIns="46052"/>
          <a:lstStyle/>
          <a:p>
            <a:pPr defTabSz="902650">
              <a:defRPr/>
            </a:pPr>
            <a:endParaRPr lang="ru-RU" sz="12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sp>
        <p:nvSpPr>
          <p:cNvPr id="150" name="AutoShape 196"/>
          <p:cNvSpPr>
            <a:spLocks noChangeAspect="1" noChangeArrowheads="1" noTextEdit="1"/>
          </p:cNvSpPr>
          <p:nvPr>
            <p:custDataLst>
              <p:tags r:id="rId3"/>
            </p:custDataLst>
          </p:nvPr>
        </p:nvSpPr>
        <p:spPr bwMode="auto">
          <a:xfrm>
            <a:off x="-6350" y="-26988"/>
            <a:ext cx="917416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90" tIns="46052" rIns="92090" bIns="46052"/>
          <a:lstStyle/>
          <a:p>
            <a:pPr defTabSz="902650">
              <a:defRPr/>
            </a:pPr>
            <a:endParaRPr lang="ru-RU" sz="12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grpSp>
        <p:nvGrpSpPr>
          <p:cNvPr id="151" name="Group 355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4763" y="6616700"/>
            <a:ext cx="9140825" cy="263525"/>
            <a:chOff x="3" y="4085"/>
            <a:chExt cx="5643" cy="163"/>
          </a:xfrm>
        </p:grpSpPr>
        <p:sp>
          <p:nvSpPr>
            <p:cNvPr id="152" name="Rectangle 36"/>
            <p:cNvSpPr>
              <a:spLocks noChangeArrowheads="1"/>
            </p:cNvSpPr>
            <p:nvPr userDrawn="1">
              <p:custDataLst>
                <p:tags r:id="rId9"/>
              </p:custDataLst>
            </p:nvPr>
          </p:nvSpPr>
          <p:spPr bwMode="auto">
            <a:xfrm flipH="1">
              <a:off x="3" y="4087"/>
              <a:ext cx="5636" cy="161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902650">
                <a:defRPr/>
              </a:pPr>
              <a:endParaRPr lang="ru-RU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153" name="Freeform 354"/>
            <p:cNvSpPr>
              <a:spLocks/>
            </p:cNvSpPr>
            <p:nvPr userDrawn="1"/>
          </p:nvSpPr>
          <p:spPr bwMode="auto">
            <a:xfrm flipV="1">
              <a:off x="4034" y="4085"/>
              <a:ext cx="1612" cy="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5" y="164"/>
                </a:cxn>
                <a:cxn ang="0">
                  <a:pos x="1612" y="164"/>
                </a:cxn>
                <a:cxn ang="0">
                  <a:pos x="1612" y="0"/>
                </a:cxn>
                <a:cxn ang="0">
                  <a:pos x="0" y="0"/>
                </a:cxn>
              </a:cxnLst>
              <a:rect l="0" t="0" r="r" b="b"/>
              <a:pathLst>
                <a:path w="1612" h="164">
                  <a:moveTo>
                    <a:pt x="0" y="0"/>
                  </a:moveTo>
                  <a:lnTo>
                    <a:pt x="95" y="164"/>
                  </a:lnTo>
                  <a:lnTo>
                    <a:pt x="1612" y="164"/>
                  </a:lnTo>
                  <a:lnTo>
                    <a:pt x="16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defTabSz="902650">
                <a:defRPr/>
              </a:pPr>
              <a:endParaRPr lang="ru-RU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</p:txBody>
        </p:sp>
      </p:grpSp>
      <p:grpSp>
        <p:nvGrpSpPr>
          <p:cNvPr id="154" name="McK Slide Elements"/>
          <p:cNvGrpSpPr>
            <a:grpSpLocks/>
          </p:cNvGrpSpPr>
          <p:nvPr/>
        </p:nvGrpSpPr>
        <p:grpSpPr bwMode="auto">
          <a:xfrm>
            <a:off x="125413" y="542925"/>
            <a:ext cx="8793162" cy="6292850"/>
            <a:chOff x="77" y="335"/>
            <a:chExt cx="5429" cy="3885"/>
          </a:xfrm>
        </p:grpSpPr>
        <p:sp>
          <p:nvSpPr>
            <p:cNvPr id="155" name="McK Measure" hidden="1"/>
            <p:cNvSpPr txBox="1">
              <a:spLocks noChangeArrowheads="1"/>
            </p:cNvSpPr>
            <p:nvPr userDrawn="1"/>
          </p:nvSpPr>
          <p:spPr bwMode="auto">
            <a:xfrm>
              <a:off x="77" y="335"/>
              <a:ext cx="542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defTabSz="901786">
                <a:defRPr/>
              </a:pPr>
              <a:r>
                <a:rPr lang="en-US" sz="1600" dirty="0">
                  <a:solidFill>
                    <a:srgbClr val="000000"/>
                  </a:solidFill>
                  <a:latin typeface="+mn-lt"/>
                  <a:cs typeface="Arial" charset="0"/>
                </a:rPr>
                <a:t>Unit of measure</a:t>
              </a:r>
            </a:p>
          </p:txBody>
        </p:sp>
        <p:sp>
          <p:nvSpPr>
            <p:cNvPr id="156" name="McK Footnote" hidden="1"/>
            <p:cNvSpPr txBox="1">
              <a:spLocks noChangeArrowheads="1"/>
            </p:cNvSpPr>
            <p:nvPr userDrawn="1"/>
          </p:nvSpPr>
          <p:spPr bwMode="auto">
            <a:xfrm>
              <a:off x="79" y="3964"/>
              <a:ext cx="5145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812247" indent="-812247" defTabSz="901786">
                <a:tabLst>
                  <a:tab pos="722710" algn="r"/>
                </a:tabLst>
                <a:defRPr/>
              </a:pP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</a:t>
              </a:r>
              <a:r>
                <a:rPr lang="en-US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*</a:t>
              </a: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Сноска</a:t>
              </a:r>
              <a:endParaRPr lang="en-US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  <a:p>
              <a:pPr marL="812247" indent="-812247" defTabSz="901786">
                <a:spcBef>
                  <a:spcPct val="20000"/>
                </a:spcBef>
                <a:tabLst>
                  <a:tab pos="722710" algn="r"/>
                </a:tabLst>
                <a:defRPr/>
              </a:pP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Источник</a:t>
              </a:r>
              <a:r>
                <a:rPr lang="en-US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:</a:t>
              </a: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Источник</a:t>
              </a:r>
              <a:endParaRPr lang="en-US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</p:txBody>
        </p:sp>
      </p:grpSp>
      <p:sp>
        <p:nvSpPr>
          <p:cNvPr id="157" name="Working Draft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5400000">
            <a:off x="8191500" y="2765425"/>
            <a:ext cx="1763713" cy="9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02650">
              <a:defRPr/>
            </a:pPr>
            <a:r>
              <a:rPr lang="en-US" sz="600" dirty="0">
                <a:solidFill>
                  <a:srgbClr val="000000"/>
                </a:solidFill>
                <a:latin typeface="+mn-lt"/>
                <a:cs typeface="Arial" charset="0"/>
              </a:rPr>
              <a:t>Working Draft - Last Modified 09/06/2006 21:40:09</a:t>
            </a:r>
          </a:p>
        </p:txBody>
      </p:sp>
      <p:sp>
        <p:nvSpPr>
          <p:cNvPr id="158" name="Printed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5400000">
            <a:off x="8574882" y="4302918"/>
            <a:ext cx="996950" cy="9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02650">
              <a:defRPr/>
            </a:pPr>
            <a:r>
              <a:rPr lang="en-US" sz="600" dirty="0">
                <a:solidFill>
                  <a:srgbClr val="000000"/>
                </a:solidFill>
                <a:latin typeface="+mn-lt"/>
                <a:cs typeface="Arial" charset="0"/>
              </a:rPr>
              <a:t>Printed 08/06/2006 17:52:59</a:t>
            </a:r>
          </a:p>
        </p:txBody>
      </p:sp>
      <p:graphicFrame>
        <p:nvGraphicFramePr>
          <p:cNvPr id="159" name="AutoShape 37"/>
          <p:cNvGraphicFramePr>
            <a:graphicFrameLocks/>
          </p:cNvGraphicFramePr>
          <p:nvPr>
            <p:custDataLst>
              <p:tags r:id="rId7"/>
            </p:custDataLst>
          </p:nvPr>
        </p:nvGraphicFramePr>
        <p:xfrm>
          <a:off x="0" y="0"/>
          <a:ext cx="16192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0" r:id="rId11" imgW="0" imgH="0" progId="">
                  <p:embed/>
                </p:oleObj>
              </mc:Choice>
              <mc:Fallback>
                <p:oleObj r:id="rId11" imgW="0" imgH="0" progId="">
                  <p:embed/>
                  <p:pic>
                    <p:nvPicPr>
                      <p:cNvPr id="0" name="AutoShape 37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25" cy="16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21492" y="234863"/>
            <a:ext cx="8797352" cy="1256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62" name="Нижний колонтитул 161"/>
          <p:cNvSpPr>
            <a:spLocks noGrp="1"/>
          </p:cNvSpPr>
          <p:nvPr>
            <p:ph type="ftr" sz="quarter" idx="11"/>
          </p:nvPr>
        </p:nvSpPr>
        <p:spPr>
          <a:xfrm>
            <a:off x="107504" y="260648"/>
            <a:ext cx="1843087" cy="127000"/>
          </a:xfrm>
        </p:spPr>
        <p:txBody>
          <a:bodyPr/>
          <a:lstStyle/>
          <a:p>
            <a:pPr>
              <a:defRPr/>
            </a:pPr>
            <a:r>
              <a:rPr lang="ru-RU" smtClean="0"/>
              <a:t>MOS-ROS005-200600608-SS1wm-r_c</a:t>
            </a:r>
            <a:endParaRPr lang="ru-RU"/>
          </a:p>
        </p:txBody>
      </p:sp>
      <p:sp>
        <p:nvSpPr>
          <p:cNvPr id="164" name="pg num"/>
          <p:cNvSpPr>
            <a:spLocks noGrp="1" noChangeArrowheads="1"/>
          </p:cNvSpPr>
          <p:nvPr>
            <p:ph type="sldNum" sz="quarter" idx="4"/>
            <p:custDataLst>
              <p:tags r:id="rId8"/>
            </p:custDataLst>
          </p:nvPr>
        </p:nvSpPr>
        <p:spPr>
          <a:xfrm>
            <a:off x="7010400" y="6597352"/>
            <a:ext cx="1905000" cy="260649"/>
          </a:xfrm>
          <a:prstGeom prst="rect">
            <a:avLst/>
          </a:prstGeom>
        </p:spPr>
        <p:txBody>
          <a:bodyPr/>
          <a:lstStyle>
            <a:lvl1pPr defTabSz="896165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 algn="r">
              <a:defRPr/>
            </a:pPr>
            <a:fld id="{D1950536-DF48-4301-BDDA-FFCCA9827E63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Rectangle 312"/>
          <p:cNvSpPr>
            <a:spLocks noChangeArrowheads="1"/>
          </p:cNvSpPr>
          <p:nvPr userDrawn="1"/>
        </p:nvSpPr>
        <p:spPr bwMode="auto">
          <a:xfrm rot="-10800000">
            <a:off x="-1016" y="0"/>
            <a:ext cx="9145016" cy="241300"/>
          </a:xfrm>
          <a:prstGeom prst="rect">
            <a:avLst/>
          </a:prstGeom>
          <a:gradFill flip="none" rotWithShape="1">
            <a:gsLst>
              <a:gs pos="0">
                <a:srgbClr val="082A60"/>
              </a:gs>
              <a:gs pos="25000">
                <a:srgbClr val="505877"/>
              </a:gs>
              <a:gs pos="50000">
                <a:srgbClr val="AFB1BA"/>
              </a:gs>
              <a:gs pos="75000">
                <a:srgbClr val="EAEAEC"/>
              </a:gs>
              <a:gs pos="99000">
                <a:srgbClr val="FDFDFE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02650">
              <a:defRPr/>
            </a:pPr>
            <a:endParaRPr lang="ru-RU" sz="12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sp>
        <p:nvSpPr>
          <p:cNvPr id="150" name="Freeform 353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6532562" y="0"/>
            <a:ext cx="2611438" cy="2397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" y="164"/>
              </a:cxn>
              <a:cxn ang="0">
                <a:pos x="1612" y="164"/>
              </a:cxn>
              <a:cxn ang="0">
                <a:pos x="1612" y="0"/>
              </a:cxn>
              <a:cxn ang="0">
                <a:pos x="0" y="0"/>
              </a:cxn>
            </a:cxnLst>
            <a:rect l="0" t="0" r="r" b="b"/>
            <a:pathLst>
              <a:path w="1612" h="164">
                <a:moveTo>
                  <a:pt x="0" y="0"/>
                </a:moveTo>
                <a:lnTo>
                  <a:pt x="95" y="164"/>
                </a:lnTo>
                <a:lnTo>
                  <a:pt x="1612" y="164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lIns="92090" tIns="46052" rIns="92090" bIns="46052"/>
          <a:lstStyle/>
          <a:p>
            <a:pPr defTabSz="902650">
              <a:defRPr/>
            </a:pPr>
            <a:endParaRPr lang="ru-RU" sz="12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sp>
        <p:nvSpPr>
          <p:cNvPr id="151" name="AutoShape 196"/>
          <p:cNvSpPr>
            <a:spLocks noChangeAspect="1" noChangeArrowheads="1" noTextEdit="1"/>
          </p:cNvSpPr>
          <p:nvPr>
            <p:custDataLst>
              <p:tags r:id="rId3"/>
            </p:custDataLst>
          </p:nvPr>
        </p:nvSpPr>
        <p:spPr bwMode="auto">
          <a:xfrm>
            <a:off x="-6350" y="-26988"/>
            <a:ext cx="917416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90" tIns="46052" rIns="92090" bIns="46052"/>
          <a:lstStyle/>
          <a:p>
            <a:pPr defTabSz="902650">
              <a:defRPr/>
            </a:pPr>
            <a:endParaRPr lang="ru-RU" sz="12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grpSp>
        <p:nvGrpSpPr>
          <p:cNvPr id="152" name="Group 355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4763" y="6616700"/>
            <a:ext cx="9140825" cy="263525"/>
            <a:chOff x="3" y="4085"/>
            <a:chExt cx="5643" cy="163"/>
          </a:xfrm>
        </p:grpSpPr>
        <p:sp>
          <p:nvSpPr>
            <p:cNvPr id="153" name="Rectangle 36"/>
            <p:cNvSpPr>
              <a:spLocks noChangeArrowheads="1"/>
            </p:cNvSpPr>
            <p:nvPr userDrawn="1">
              <p:custDataLst>
                <p:tags r:id="rId9"/>
              </p:custDataLst>
            </p:nvPr>
          </p:nvSpPr>
          <p:spPr bwMode="auto">
            <a:xfrm flipH="1">
              <a:off x="3" y="4087"/>
              <a:ext cx="5636" cy="161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902650">
                <a:defRPr/>
              </a:pPr>
              <a:endParaRPr lang="ru-RU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154" name="Freeform 354"/>
            <p:cNvSpPr>
              <a:spLocks/>
            </p:cNvSpPr>
            <p:nvPr userDrawn="1"/>
          </p:nvSpPr>
          <p:spPr bwMode="auto">
            <a:xfrm flipV="1">
              <a:off x="4034" y="4085"/>
              <a:ext cx="1612" cy="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5" y="164"/>
                </a:cxn>
                <a:cxn ang="0">
                  <a:pos x="1612" y="164"/>
                </a:cxn>
                <a:cxn ang="0">
                  <a:pos x="1612" y="0"/>
                </a:cxn>
                <a:cxn ang="0">
                  <a:pos x="0" y="0"/>
                </a:cxn>
              </a:cxnLst>
              <a:rect l="0" t="0" r="r" b="b"/>
              <a:pathLst>
                <a:path w="1612" h="164">
                  <a:moveTo>
                    <a:pt x="0" y="0"/>
                  </a:moveTo>
                  <a:lnTo>
                    <a:pt x="95" y="164"/>
                  </a:lnTo>
                  <a:lnTo>
                    <a:pt x="1612" y="164"/>
                  </a:lnTo>
                  <a:lnTo>
                    <a:pt x="16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defTabSz="902650">
                <a:defRPr/>
              </a:pPr>
              <a:endParaRPr lang="ru-RU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</p:txBody>
        </p:sp>
      </p:grpSp>
      <p:grpSp>
        <p:nvGrpSpPr>
          <p:cNvPr id="155" name="McK Slide Elements"/>
          <p:cNvGrpSpPr>
            <a:grpSpLocks/>
          </p:cNvGrpSpPr>
          <p:nvPr/>
        </p:nvGrpSpPr>
        <p:grpSpPr bwMode="auto">
          <a:xfrm>
            <a:off x="125413" y="542925"/>
            <a:ext cx="8793162" cy="6292850"/>
            <a:chOff x="77" y="335"/>
            <a:chExt cx="5429" cy="3885"/>
          </a:xfrm>
        </p:grpSpPr>
        <p:sp>
          <p:nvSpPr>
            <p:cNvPr id="156" name="McK Measure" hidden="1"/>
            <p:cNvSpPr txBox="1">
              <a:spLocks noChangeArrowheads="1"/>
            </p:cNvSpPr>
            <p:nvPr userDrawn="1"/>
          </p:nvSpPr>
          <p:spPr bwMode="auto">
            <a:xfrm>
              <a:off x="77" y="335"/>
              <a:ext cx="542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defTabSz="901786">
                <a:defRPr/>
              </a:pPr>
              <a:r>
                <a:rPr lang="en-US" sz="1600" dirty="0">
                  <a:solidFill>
                    <a:srgbClr val="000000"/>
                  </a:solidFill>
                  <a:latin typeface="+mn-lt"/>
                  <a:cs typeface="Arial" charset="0"/>
                </a:rPr>
                <a:t>Unit of measure</a:t>
              </a:r>
            </a:p>
          </p:txBody>
        </p:sp>
        <p:sp>
          <p:nvSpPr>
            <p:cNvPr id="157" name="McK Footnote" hidden="1"/>
            <p:cNvSpPr txBox="1">
              <a:spLocks noChangeArrowheads="1"/>
            </p:cNvSpPr>
            <p:nvPr userDrawn="1"/>
          </p:nvSpPr>
          <p:spPr bwMode="auto">
            <a:xfrm>
              <a:off x="79" y="3964"/>
              <a:ext cx="5145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812247" indent="-812247" defTabSz="901786">
                <a:tabLst>
                  <a:tab pos="722710" algn="r"/>
                </a:tabLst>
                <a:defRPr/>
              </a:pP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</a:t>
              </a:r>
              <a:r>
                <a:rPr lang="en-US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*</a:t>
              </a: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Сноска</a:t>
              </a:r>
              <a:endParaRPr lang="en-US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  <a:p>
              <a:pPr marL="812247" indent="-812247" defTabSz="901786">
                <a:spcBef>
                  <a:spcPct val="20000"/>
                </a:spcBef>
                <a:tabLst>
                  <a:tab pos="722710" algn="r"/>
                </a:tabLst>
                <a:defRPr/>
              </a:pP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Источник</a:t>
              </a:r>
              <a:r>
                <a:rPr lang="en-US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:</a:t>
              </a: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Источник</a:t>
              </a:r>
              <a:endParaRPr lang="en-US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</p:txBody>
        </p:sp>
      </p:grpSp>
      <p:sp>
        <p:nvSpPr>
          <p:cNvPr id="158" name="Working Draft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5400000">
            <a:off x="8191500" y="2765425"/>
            <a:ext cx="1763713" cy="9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02650">
              <a:defRPr/>
            </a:pPr>
            <a:r>
              <a:rPr lang="en-US" sz="600" dirty="0">
                <a:solidFill>
                  <a:srgbClr val="000000"/>
                </a:solidFill>
                <a:latin typeface="+mn-lt"/>
                <a:cs typeface="Arial" charset="0"/>
              </a:rPr>
              <a:t>Working Draft - Last Modified 09/06/2006 21:40:09</a:t>
            </a:r>
          </a:p>
        </p:txBody>
      </p:sp>
      <p:sp>
        <p:nvSpPr>
          <p:cNvPr id="159" name="Printed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5400000">
            <a:off x="8574882" y="4302918"/>
            <a:ext cx="996950" cy="9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02650">
              <a:defRPr/>
            </a:pPr>
            <a:r>
              <a:rPr lang="en-US" sz="600" dirty="0">
                <a:solidFill>
                  <a:srgbClr val="000000"/>
                </a:solidFill>
                <a:latin typeface="+mn-lt"/>
                <a:cs typeface="Arial" charset="0"/>
              </a:rPr>
              <a:t>Printed 08/06/2006 17:52:59</a:t>
            </a:r>
          </a:p>
        </p:txBody>
      </p:sp>
      <p:graphicFrame>
        <p:nvGraphicFramePr>
          <p:cNvPr id="160" name="AutoShape 37"/>
          <p:cNvGraphicFramePr>
            <a:graphicFrameLocks/>
          </p:cNvGraphicFramePr>
          <p:nvPr>
            <p:custDataLst>
              <p:tags r:id="rId7"/>
            </p:custDataLst>
          </p:nvPr>
        </p:nvGraphicFramePr>
        <p:xfrm>
          <a:off x="0" y="0"/>
          <a:ext cx="16192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0" r:id="rId11" imgW="0" imgH="0" progId="">
                  <p:embed/>
                </p:oleObj>
              </mc:Choice>
              <mc:Fallback>
                <p:oleObj r:id="rId11" imgW="0" imgH="0" progId="">
                  <p:embed/>
                  <p:pic>
                    <p:nvPicPr>
                      <p:cNvPr id="0" name="AutoShape 37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25" cy="16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64" name="pg num"/>
          <p:cNvSpPr>
            <a:spLocks noGrp="1" noChangeArrowheads="1"/>
          </p:cNvSpPr>
          <p:nvPr>
            <p:ph type="sldNum" sz="quarter" idx="4"/>
            <p:custDataLst>
              <p:tags r:id="rId8"/>
            </p:custDataLst>
          </p:nvPr>
        </p:nvSpPr>
        <p:spPr>
          <a:xfrm>
            <a:off x="7010400" y="6597352"/>
            <a:ext cx="1905000" cy="260649"/>
          </a:xfrm>
          <a:prstGeom prst="rect">
            <a:avLst/>
          </a:prstGeom>
        </p:spPr>
        <p:txBody>
          <a:bodyPr/>
          <a:lstStyle>
            <a:lvl1pPr defTabSz="896165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 algn="r">
              <a:defRPr/>
            </a:pPr>
            <a:fld id="{D1950536-DF48-4301-BDDA-FFCCA9827E63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Rectangle 312"/>
          <p:cNvSpPr>
            <a:spLocks noChangeArrowheads="1"/>
          </p:cNvSpPr>
          <p:nvPr userDrawn="1"/>
        </p:nvSpPr>
        <p:spPr bwMode="auto">
          <a:xfrm rot="-10800000">
            <a:off x="0" y="0"/>
            <a:ext cx="9145016" cy="241300"/>
          </a:xfrm>
          <a:prstGeom prst="rect">
            <a:avLst/>
          </a:prstGeom>
          <a:gradFill flip="none" rotWithShape="1">
            <a:gsLst>
              <a:gs pos="0">
                <a:srgbClr val="082A60"/>
              </a:gs>
              <a:gs pos="25000">
                <a:srgbClr val="505877"/>
              </a:gs>
              <a:gs pos="50000">
                <a:srgbClr val="AFB1BA"/>
              </a:gs>
              <a:gs pos="75000">
                <a:srgbClr val="EAEAEC"/>
              </a:gs>
              <a:gs pos="99000">
                <a:srgbClr val="FDFDFE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02650">
              <a:defRPr/>
            </a:pPr>
            <a:endParaRPr lang="ru-RU" sz="12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sp>
        <p:nvSpPr>
          <p:cNvPr id="150" name="Freeform 353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6532562" y="0"/>
            <a:ext cx="2611438" cy="2397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" y="164"/>
              </a:cxn>
              <a:cxn ang="0">
                <a:pos x="1612" y="164"/>
              </a:cxn>
              <a:cxn ang="0">
                <a:pos x="1612" y="0"/>
              </a:cxn>
              <a:cxn ang="0">
                <a:pos x="0" y="0"/>
              </a:cxn>
            </a:cxnLst>
            <a:rect l="0" t="0" r="r" b="b"/>
            <a:pathLst>
              <a:path w="1612" h="164">
                <a:moveTo>
                  <a:pt x="0" y="0"/>
                </a:moveTo>
                <a:lnTo>
                  <a:pt x="95" y="164"/>
                </a:lnTo>
                <a:lnTo>
                  <a:pt x="1612" y="164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lIns="92090" tIns="46052" rIns="92090" bIns="46052"/>
          <a:lstStyle/>
          <a:p>
            <a:pPr defTabSz="902650">
              <a:defRPr/>
            </a:pPr>
            <a:endParaRPr lang="ru-RU" sz="12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sp>
        <p:nvSpPr>
          <p:cNvPr id="151" name="AutoShape 196"/>
          <p:cNvSpPr>
            <a:spLocks noChangeAspect="1" noChangeArrowheads="1" noTextEdit="1"/>
          </p:cNvSpPr>
          <p:nvPr>
            <p:custDataLst>
              <p:tags r:id="rId3"/>
            </p:custDataLst>
          </p:nvPr>
        </p:nvSpPr>
        <p:spPr bwMode="auto">
          <a:xfrm>
            <a:off x="-6350" y="-26988"/>
            <a:ext cx="917416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90" tIns="46052" rIns="92090" bIns="46052"/>
          <a:lstStyle/>
          <a:p>
            <a:pPr defTabSz="902650">
              <a:defRPr/>
            </a:pPr>
            <a:endParaRPr lang="ru-RU" sz="12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grpSp>
        <p:nvGrpSpPr>
          <p:cNvPr id="152" name="Group 355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4763" y="6616700"/>
            <a:ext cx="9140825" cy="263525"/>
            <a:chOff x="3" y="4085"/>
            <a:chExt cx="5643" cy="163"/>
          </a:xfrm>
        </p:grpSpPr>
        <p:sp>
          <p:nvSpPr>
            <p:cNvPr id="153" name="Rectangle 36"/>
            <p:cNvSpPr>
              <a:spLocks noChangeArrowheads="1"/>
            </p:cNvSpPr>
            <p:nvPr userDrawn="1">
              <p:custDataLst>
                <p:tags r:id="rId10"/>
              </p:custDataLst>
            </p:nvPr>
          </p:nvSpPr>
          <p:spPr bwMode="auto">
            <a:xfrm flipH="1">
              <a:off x="3" y="4087"/>
              <a:ext cx="5636" cy="161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902650">
                <a:defRPr/>
              </a:pPr>
              <a:endParaRPr lang="ru-RU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154" name="Freeform 354"/>
            <p:cNvSpPr>
              <a:spLocks/>
            </p:cNvSpPr>
            <p:nvPr userDrawn="1"/>
          </p:nvSpPr>
          <p:spPr bwMode="auto">
            <a:xfrm flipV="1">
              <a:off x="4034" y="4085"/>
              <a:ext cx="1612" cy="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5" y="164"/>
                </a:cxn>
                <a:cxn ang="0">
                  <a:pos x="1612" y="164"/>
                </a:cxn>
                <a:cxn ang="0">
                  <a:pos x="1612" y="0"/>
                </a:cxn>
                <a:cxn ang="0">
                  <a:pos x="0" y="0"/>
                </a:cxn>
              </a:cxnLst>
              <a:rect l="0" t="0" r="r" b="b"/>
              <a:pathLst>
                <a:path w="1612" h="164">
                  <a:moveTo>
                    <a:pt x="0" y="0"/>
                  </a:moveTo>
                  <a:lnTo>
                    <a:pt x="95" y="164"/>
                  </a:lnTo>
                  <a:lnTo>
                    <a:pt x="1612" y="164"/>
                  </a:lnTo>
                  <a:lnTo>
                    <a:pt x="16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defTabSz="902650">
                <a:defRPr/>
              </a:pPr>
              <a:endParaRPr lang="ru-RU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</p:txBody>
        </p:sp>
      </p:grpSp>
      <p:grpSp>
        <p:nvGrpSpPr>
          <p:cNvPr id="155" name="McK Slide Elements"/>
          <p:cNvGrpSpPr>
            <a:grpSpLocks/>
          </p:cNvGrpSpPr>
          <p:nvPr/>
        </p:nvGrpSpPr>
        <p:grpSpPr bwMode="auto">
          <a:xfrm>
            <a:off x="125413" y="542925"/>
            <a:ext cx="8793162" cy="6292850"/>
            <a:chOff x="77" y="335"/>
            <a:chExt cx="5429" cy="3885"/>
          </a:xfrm>
        </p:grpSpPr>
        <p:sp>
          <p:nvSpPr>
            <p:cNvPr id="156" name="McK Measure" hidden="1"/>
            <p:cNvSpPr txBox="1">
              <a:spLocks noChangeArrowheads="1"/>
            </p:cNvSpPr>
            <p:nvPr userDrawn="1"/>
          </p:nvSpPr>
          <p:spPr bwMode="auto">
            <a:xfrm>
              <a:off x="77" y="335"/>
              <a:ext cx="542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defTabSz="901786">
                <a:defRPr/>
              </a:pPr>
              <a:r>
                <a:rPr lang="en-US" sz="1600" dirty="0">
                  <a:solidFill>
                    <a:srgbClr val="000000"/>
                  </a:solidFill>
                  <a:latin typeface="+mn-lt"/>
                  <a:cs typeface="Arial" charset="0"/>
                </a:rPr>
                <a:t>Unit of measure</a:t>
              </a:r>
            </a:p>
          </p:txBody>
        </p:sp>
        <p:sp>
          <p:nvSpPr>
            <p:cNvPr id="157" name="McK Footnote" hidden="1"/>
            <p:cNvSpPr txBox="1">
              <a:spLocks noChangeArrowheads="1"/>
            </p:cNvSpPr>
            <p:nvPr userDrawn="1"/>
          </p:nvSpPr>
          <p:spPr bwMode="auto">
            <a:xfrm>
              <a:off x="79" y="3964"/>
              <a:ext cx="5145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812247" indent="-812247" defTabSz="901786">
                <a:tabLst>
                  <a:tab pos="722710" algn="r"/>
                </a:tabLst>
                <a:defRPr/>
              </a:pP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</a:t>
              </a:r>
              <a:r>
                <a:rPr lang="en-US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*</a:t>
              </a: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Сноска</a:t>
              </a:r>
              <a:endParaRPr lang="en-US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  <a:p>
              <a:pPr marL="812247" indent="-812247" defTabSz="901786">
                <a:spcBef>
                  <a:spcPct val="20000"/>
                </a:spcBef>
                <a:tabLst>
                  <a:tab pos="722710" algn="r"/>
                </a:tabLst>
                <a:defRPr/>
              </a:pP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Источник</a:t>
              </a:r>
              <a:r>
                <a:rPr lang="en-US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:</a:t>
              </a: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Источник</a:t>
              </a:r>
              <a:endParaRPr lang="en-US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</p:txBody>
        </p:sp>
      </p:grpSp>
      <p:sp>
        <p:nvSpPr>
          <p:cNvPr id="158" name="Working Draft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5400000">
            <a:off x="8191500" y="2765425"/>
            <a:ext cx="1763713" cy="9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02650">
              <a:defRPr/>
            </a:pPr>
            <a:r>
              <a:rPr lang="en-US" sz="600" dirty="0">
                <a:solidFill>
                  <a:srgbClr val="000000"/>
                </a:solidFill>
                <a:latin typeface="+mn-lt"/>
                <a:cs typeface="Arial" charset="0"/>
              </a:rPr>
              <a:t>Working Draft - Last Modified 09/06/2006 21:40:09</a:t>
            </a:r>
          </a:p>
        </p:txBody>
      </p:sp>
      <p:sp>
        <p:nvSpPr>
          <p:cNvPr id="159" name="Printed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5400000">
            <a:off x="8574882" y="4302918"/>
            <a:ext cx="996950" cy="9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02650">
              <a:defRPr/>
            </a:pPr>
            <a:r>
              <a:rPr lang="en-US" sz="600" dirty="0">
                <a:solidFill>
                  <a:srgbClr val="000000"/>
                </a:solidFill>
                <a:latin typeface="+mn-lt"/>
                <a:cs typeface="Arial" charset="0"/>
              </a:rPr>
              <a:t>Printed 08/06/2006 17:52:59</a:t>
            </a:r>
          </a:p>
        </p:txBody>
      </p:sp>
      <p:graphicFrame>
        <p:nvGraphicFramePr>
          <p:cNvPr id="160" name="AutoShape 37"/>
          <p:cNvGraphicFramePr>
            <a:graphicFrameLocks/>
          </p:cNvGraphicFramePr>
          <p:nvPr>
            <p:custDataLst>
              <p:tags r:id="rId7"/>
            </p:custDataLst>
          </p:nvPr>
        </p:nvGraphicFramePr>
        <p:xfrm>
          <a:off x="0" y="0"/>
          <a:ext cx="16192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4" r:id="rId12" imgW="0" imgH="0" progId="">
                  <p:embed/>
                </p:oleObj>
              </mc:Choice>
              <mc:Fallback>
                <p:oleObj r:id="rId12" imgW="0" imgH="0" progId="">
                  <p:embed/>
                  <p:pic>
                    <p:nvPicPr>
                      <p:cNvPr id="0" name="AutoShape 37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25" cy="16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574" y="4407331"/>
            <a:ext cx="7771995" cy="628056"/>
          </a:xfrm>
        </p:spPr>
        <p:txBody>
          <a:bodyPr/>
          <a:lstStyle>
            <a:lvl1pPr algn="l">
              <a:defRPr sz="41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574" y="2907445"/>
            <a:ext cx="7771995" cy="314028"/>
          </a:xfrm>
        </p:spPr>
        <p:txBody>
          <a:bodyPr anchor="b"/>
          <a:lstStyle>
            <a:lvl1pPr marL="0" indent="0">
              <a:buNone/>
              <a:defRPr sz="2000"/>
            </a:lvl1pPr>
            <a:lvl2pPr marL="460442" indent="0">
              <a:buNone/>
              <a:defRPr sz="1800"/>
            </a:lvl2pPr>
            <a:lvl3pPr marL="920967" indent="0">
              <a:buNone/>
              <a:defRPr sz="1600"/>
            </a:lvl3pPr>
            <a:lvl4pPr marL="1381458" indent="0">
              <a:buNone/>
              <a:defRPr sz="1400"/>
            </a:lvl4pPr>
            <a:lvl5pPr marL="1841945" indent="0">
              <a:buNone/>
              <a:defRPr sz="1400"/>
            </a:lvl5pPr>
            <a:lvl6pPr marL="2302434" indent="0">
              <a:buNone/>
              <a:defRPr sz="1400"/>
            </a:lvl6pPr>
            <a:lvl7pPr marL="2762922" indent="0">
              <a:buNone/>
              <a:defRPr sz="1400"/>
            </a:lvl7pPr>
            <a:lvl8pPr marL="3223409" indent="0">
              <a:buNone/>
              <a:defRPr sz="1400"/>
            </a:lvl8pPr>
            <a:lvl9pPr marL="3683896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2" name="doc id"/>
          <p:cNvSpPr>
            <a:spLocks noGrp="1" noChangeArrowheads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 defTabSz="896165"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  <p:sp>
        <p:nvSpPr>
          <p:cNvPr id="164" name="pg num"/>
          <p:cNvSpPr>
            <a:spLocks noGrp="1" noChangeArrowheads="1"/>
          </p:cNvSpPr>
          <p:nvPr>
            <p:ph type="sldNum" sz="quarter" idx="4"/>
            <p:custDataLst>
              <p:tags r:id="rId9"/>
            </p:custDataLst>
          </p:nvPr>
        </p:nvSpPr>
        <p:spPr>
          <a:xfrm>
            <a:off x="7010400" y="6597352"/>
            <a:ext cx="1905000" cy="260649"/>
          </a:xfrm>
          <a:prstGeom prst="rect">
            <a:avLst/>
          </a:prstGeom>
        </p:spPr>
        <p:txBody>
          <a:bodyPr/>
          <a:lstStyle>
            <a:lvl1pPr defTabSz="896165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 algn="r">
              <a:defRPr/>
            </a:pPr>
            <a:fld id="{D1950536-DF48-4301-BDDA-FFCCA9827E63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Rectangle 312"/>
          <p:cNvSpPr>
            <a:spLocks noChangeArrowheads="1"/>
          </p:cNvSpPr>
          <p:nvPr userDrawn="1"/>
        </p:nvSpPr>
        <p:spPr bwMode="auto">
          <a:xfrm rot="-10800000">
            <a:off x="0" y="0"/>
            <a:ext cx="9145016" cy="241300"/>
          </a:xfrm>
          <a:prstGeom prst="rect">
            <a:avLst/>
          </a:prstGeom>
          <a:gradFill flip="none" rotWithShape="1">
            <a:gsLst>
              <a:gs pos="0">
                <a:srgbClr val="082A60"/>
              </a:gs>
              <a:gs pos="25000">
                <a:srgbClr val="505877"/>
              </a:gs>
              <a:gs pos="50000">
                <a:srgbClr val="AFB1BA"/>
              </a:gs>
              <a:gs pos="75000">
                <a:srgbClr val="EAEAEC"/>
              </a:gs>
              <a:gs pos="99000">
                <a:srgbClr val="FDFDFE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02650">
              <a:defRPr/>
            </a:pPr>
            <a:endParaRPr lang="ru-RU" sz="12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sp>
        <p:nvSpPr>
          <p:cNvPr id="151" name="Freeform 353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6532562" y="0"/>
            <a:ext cx="2611438" cy="2397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" y="164"/>
              </a:cxn>
              <a:cxn ang="0">
                <a:pos x="1612" y="164"/>
              </a:cxn>
              <a:cxn ang="0">
                <a:pos x="1612" y="0"/>
              </a:cxn>
              <a:cxn ang="0">
                <a:pos x="0" y="0"/>
              </a:cxn>
            </a:cxnLst>
            <a:rect l="0" t="0" r="r" b="b"/>
            <a:pathLst>
              <a:path w="1612" h="164">
                <a:moveTo>
                  <a:pt x="0" y="0"/>
                </a:moveTo>
                <a:lnTo>
                  <a:pt x="95" y="164"/>
                </a:lnTo>
                <a:lnTo>
                  <a:pt x="1612" y="164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lIns="92090" tIns="46052" rIns="92090" bIns="46052"/>
          <a:lstStyle/>
          <a:p>
            <a:pPr defTabSz="902650">
              <a:defRPr/>
            </a:pPr>
            <a:endParaRPr lang="ru-RU" sz="12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sp>
        <p:nvSpPr>
          <p:cNvPr id="152" name="AutoShape 196"/>
          <p:cNvSpPr>
            <a:spLocks noChangeAspect="1" noChangeArrowheads="1" noTextEdit="1"/>
          </p:cNvSpPr>
          <p:nvPr>
            <p:custDataLst>
              <p:tags r:id="rId3"/>
            </p:custDataLst>
          </p:nvPr>
        </p:nvSpPr>
        <p:spPr bwMode="auto">
          <a:xfrm>
            <a:off x="-6350" y="-26988"/>
            <a:ext cx="917416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90" tIns="46052" rIns="92090" bIns="46052"/>
          <a:lstStyle/>
          <a:p>
            <a:pPr defTabSz="902650">
              <a:defRPr/>
            </a:pPr>
            <a:endParaRPr lang="ru-RU" sz="12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grpSp>
        <p:nvGrpSpPr>
          <p:cNvPr id="153" name="Group 355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4763" y="6616700"/>
            <a:ext cx="9140825" cy="263525"/>
            <a:chOff x="3" y="4085"/>
            <a:chExt cx="5643" cy="163"/>
          </a:xfrm>
        </p:grpSpPr>
        <p:sp>
          <p:nvSpPr>
            <p:cNvPr id="154" name="Rectangle 36"/>
            <p:cNvSpPr>
              <a:spLocks noChangeArrowheads="1"/>
            </p:cNvSpPr>
            <p:nvPr userDrawn="1">
              <p:custDataLst>
                <p:tags r:id="rId10"/>
              </p:custDataLst>
            </p:nvPr>
          </p:nvSpPr>
          <p:spPr bwMode="auto">
            <a:xfrm flipH="1">
              <a:off x="3" y="4087"/>
              <a:ext cx="5636" cy="161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902650">
                <a:defRPr/>
              </a:pPr>
              <a:endParaRPr lang="ru-RU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155" name="Freeform 354"/>
            <p:cNvSpPr>
              <a:spLocks/>
            </p:cNvSpPr>
            <p:nvPr userDrawn="1"/>
          </p:nvSpPr>
          <p:spPr bwMode="auto">
            <a:xfrm flipV="1">
              <a:off x="4034" y="4085"/>
              <a:ext cx="1612" cy="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5" y="164"/>
                </a:cxn>
                <a:cxn ang="0">
                  <a:pos x="1612" y="164"/>
                </a:cxn>
                <a:cxn ang="0">
                  <a:pos x="1612" y="0"/>
                </a:cxn>
                <a:cxn ang="0">
                  <a:pos x="0" y="0"/>
                </a:cxn>
              </a:cxnLst>
              <a:rect l="0" t="0" r="r" b="b"/>
              <a:pathLst>
                <a:path w="1612" h="164">
                  <a:moveTo>
                    <a:pt x="0" y="0"/>
                  </a:moveTo>
                  <a:lnTo>
                    <a:pt x="95" y="164"/>
                  </a:lnTo>
                  <a:lnTo>
                    <a:pt x="1612" y="164"/>
                  </a:lnTo>
                  <a:lnTo>
                    <a:pt x="16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defTabSz="902650">
                <a:defRPr/>
              </a:pPr>
              <a:endParaRPr lang="ru-RU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</p:txBody>
        </p:sp>
      </p:grpSp>
      <p:grpSp>
        <p:nvGrpSpPr>
          <p:cNvPr id="156" name="McK Slide Elements"/>
          <p:cNvGrpSpPr>
            <a:grpSpLocks/>
          </p:cNvGrpSpPr>
          <p:nvPr/>
        </p:nvGrpSpPr>
        <p:grpSpPr bwMode="auto">
          <a:xfrm>
            <a:off x="125413" y="542925"/>
            <a:ext cx="8793162" cy="6292850"/>
            <a:chOff x="77" y="335"/>
            <a:chExt cx="5429" cy="3885"/>
          </a:xfrm>
        </p:grpSpPr>
        <p:sp>
          <p:nvSpPr>
            <p:cNvPr id="157" name="McK Measure" hidden="1"/>
            <p:cNvSpPr txBox="1">
              <a:spLocks noChangeArrowheads="1"/>
            </p:cNvSpPr>
            <p:nvPr userDrawn="1"/>
          </p:nvSpPr>
          <p:spPr bwMode="auto">
            <a:xfrm>
              <a:off x="77" y="335"/>
              <a:ext cx="542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defTabSz="901786">
                <a:defRPr/>
              </a:pPr>
              <a:r>
                <a:rPr lang="en-US" sz="1600" dirty="0">
                  <a:solidFill>
                    <a:srgbClr val="000000"/>
                  </a:solidFill>
                  <a:latin typeface="+mn-lt"/>
                  <a:cs typeface="Arial" charset="0"/>
                </a:rPr>
                <a:t>Unit of measure</a:t>
              </a:r>
            </a:p>
          </p:txBody>
        </p:sp>
        <p:sp>
          <p:nvSpPr>
            <p:cNvPr id="158" name="McK Footnote" hidden="1"/>
            <p:cNvSpPr txBox="1">
              <a:spLocks noChangeArrowheads="1"/>
            </p:cNvSpPr>
            <p:nvPr userDrawn="1"/>
          </p:nvSpPr>
          <p:spPr bwMode="auto">
            <a:xfrm>
              <a:off x="79" y="3964"/>
              <a:ext cx="5145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812247" indent="-812247" defTabSz="901786">
                <a:tabLst>
                  <a:tab pos="722710" algn="r"/>
                </a:tabLst>
                <a:defRPr/>
              </a:pP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</a:t>
              </a:r>
              <a:r>
                <a:rPr lang="en-US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*</a:t>
              </a: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Сноска</a:t>
              </a:r>
              <a:endParaRPr lang="en-US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  <a:p>
              <a:pPr marL="812247" indent="-812247" defTabSz="901786">
                <a:spcBef>
                  <a:spcPct val="20000"/>
                </a:spcBef>
                <a:tabLst>
                  <a:tab pos="722710" algn="r"/>
                </a:tabLst>
                <a:defRPr/>
              </a:pP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Источник</a:t>
              </a:r>
              <a:r>
                <a:rPr lang="en-US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:</a:t>
              </a: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Источник</a:t>
              </a:r>
              <a:endParaRPr lang="en-US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</p:txBody>
        </p:sp>
      </p:grpSp>
      <p:sp>
        <p:nvSpPr>
          <p:cNvPr id="159" name="Working Draft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5400000">
            <a:off x="8191500" y="2765425"/>
            <a:ext cx="1763713" cy="9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02650">
              <a:defRPr/>
            </a:pPr>
            <a:r>
              <a:rPr lang="en-US" sz="600" dirty="0">
                <a:solidFill>
                  <a:srgbClr val="000000"/>
                </a:solidFill>
                <a:latin typeface="+mn-lt"/>
                <a:cs typeface="Arial" charset="0"/>
              </a:rPr>
              <a:t>Working Draft - Last Modified 09/06/2006 21:40:09</a:t>
            </a:r>
          </a:p>
        </p:txBody>
      </p:sp>
      <p:sp>
        <p:nvSpPr>
          <p:cNvPr id="160" name="Printed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5400000">
            <a:off x="8574882" y="4302918"/>
            <a:ext cx="996950" cy="9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02650">
              <a:defRPr/>
            </a:pPr>
            <a:r>
              <a:rPr lang="en-US" sz="600" dirty="0">
                <a:solidFill>
                  <a:srgbClr val="000000"/>
                </a:solidFill>
                <a:latin typeface="+mn-lt"/>
                <a:cs typeface="Arial" charset="0"/>
              </a:rPr>
              <a:t>Printed 08/06/2006 17:52:59</a:t>
            </a:r>
          </a:p>
        </p:txBody>
      </p:sp>
      <p:graphicFrame>
        <p:nvGraphicFramePr>
          <p:cNvPr id="161" name="AutoShape 37"/>
          <p:cNvGraphicFramePr>
            <a:graphicFrameLocks/>
          </p:cNvGraphicFramePr>
          <p:nvPr>
            <p:custDataLst>
              <p:tags r:id="rId7"/>
            </p:custDataLst>
          </p:nvPr>
        </p:nvGraphicFramePr>
        <p:xfrm>
          <a:off x="0" y="0"/>
          <a:ext cx="16192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68" r:id="rId12" imgW="0" imgH="0" progId="">
                  <p:embed/>
                </p:oleObj>
              </mc:Choice>
              <mc:Fallback>
                <p:oleObj r:id="rId12" imgW="0" imgH="0" progId="">
                  <p:embed/>
                  <p:pic>
                    <p:nvPicPr>
                      <p:cNvPr id="0" name="AutoShape 37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25" cy="16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4728" y="1299162"/>
            <a:ext cx="4318496" cy="1695751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98728" y="1299162"/>
            <a:ext cx="4320114" cy="1695751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63" name="doc id"/>
          <p:cNvSpPr>
            <a:spLocks noGrp="1" noChangeArrowheads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 defTabSz="896165"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ru-RU" dirty="0"/>
              <a:t>MOS-ROS005-200600608-SS1wm-r_c</a:t>
            </a:r>
          </a:p>
        </p:txBody>
      </p:sp>
      <p:sp>
        <p:nvSpPr>
          <p:cNvPr id="165" name="pg num"/>
          <p:cNvSpPr>
            <a:spLocks noGrp="1" noChangeArrowheads="1"/>
          </p:cNvSpPr>
          <p:nvPr>
            <p:ph type="sldNum" sz="quarter" idx="4"/>
            <p:custDataLst>
              <p:tags r:id="rId9"/>
            </p:custDataLst>
          </p:nvPr>
        </p:nvSpPr>
        <p:spPr>
          <a:xfrm>
            <a:off x="7010400" y="6597352"/>
            <a:ext cx="1905000" cy="260649"/>
          </a:xfrm>
          <a:prstGeom prst="rect">
            <a:avLst/>
          </a:prstGeom>
        </p:spPr>
        <p:txBody>
          <a:bodyPr/>
          <a:lstStyle>
            <a:lvl1pPr defTabSz="896165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 algn="r">
              <a:defRPr/>
            </a:pPr>
            <a:fld id="{D1950536-DF48-4301-BDDA-FFCCA9827E63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Rectangle 312"/>
          <p:cNvSpPr>
            <a:spLocks noChangeArrowheads="1"/>
          </p:cNvSpPr>
          <p:nvPr userDrawn="1"/>
        </p:nvSpPr>
        <p:spPr bwMode="auto">
          <a:xfrm rot="-10800000">
            <a:off x="0" y="0"/>
            <a:ext cx="9145016" cy="241300"/>
          </a:xfrm>
          <a:prstGeom prst="rect">
            <a:avLst/>
          </a:prstGeom>
          <a:gradFill flip="none" rotWithShape="1">
            <a:gsLst>
              <a:gs pos="0">
                <a:srgbClr val="082A60"/>
              </a:gs>
              <a:gs pos="25000">
                <a:srgbClr val="505877"/>
              </a:gs>
              <a:gs pos="50000">
                <a:srgbClr val="AFB1BA"/>
              </a:gs>
              <a:gs pos="75000">
                <a:srgbClr val="EAEAEC"/>
              </a:gs>
              <a:gs pos="99000">
                <a:srgbClr val="FDFDFE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02650">
              <a:defRPr/>
            </a:pPr>
            <a:endParaRPr lang="ru-RU" sz="12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sp>
        <p:nvSpPr>
          <p:cNvPr id="153" name="Freeform 353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6532562" y="0"/>
            <a:ext cx="2611438" cy="2397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" y="164"/>
              </a:cxn>
              <a:cxn ang="0">
                <a:pos x="1612" y="164"/>
              </a:cxn>
              <a:cxn ang="0">
                <a:pos x="1612" y="0"/>
              </a:cxn>
              <a:cxn ang="0">
                <a:pos x="0" y="0"/>
              </a:cxn>
            </a:cxnLst>
            <a:rect l="0" t="0" r="r" b="b"/>
            <a:pathLst>
              <a:path w="1612" h="164">
                <a:moveTo>
                  <a:pt x="0" y="0"/>
                </a:moveTo>
                <a:lnTo>
                  <a:pt x="95" y="164"/>
                </a:lnTo>
                <a:lnTo>
                  <a:pt x="1612" y="164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lIns="92090" tIns="46052" rIns="92090" bIns="46052"/>
          <a:lstStyle/>
          <a:p>
            <a:pPr defTabSz="902650">
              <a:defRPr/>
            </a:pPr>
            <a:endParaRPr lang="ru-RU" sz="12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sp>
        <p:nvSpPr>
          <p:cNvPr id="154" name="AutoShape 196"/>
          <p:cNvSpPr>
            <a:spLocks noChangeAspect="1" noChangeArrowheads="1" noTextEdit="1"/>
          </p:cNvSpPr>
          <p:nvPr>
            <p:custDataLst>
              <p:tags r:id="rId3"/>
            </p:custDataLst>
          </p:nvPr>
        </p:nvSpPr>
        <p:spPr bwMode="auto">
          <a:xfrm>
            <a:off x="-6350" y="-26988"/>
            <a:ext cx="917416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90" tIns="46052" rIns="92090" bIns="46052"/>
          <a:lstStyle/>
          <a:p>
            <a:pPr defTabSz="902650">
              <a:defRPr/>
            </a:pPr>
            <a:endParaRPr lang="ru-RU" sz="12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grpSp>
        <p:nvGrpSpPr>
          <p:cNvPr id="155" name="Group 355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4763" y="6616700"/>
            <a:ext cx="9140825" cy="263525"/>
            <a:chOff x="3" y="4085"/>
            <a:chExt cx="5643" cy="163"/>
          </a:xfrm>
        </p:grpSpPr>
        <p:sp>
          <p:nvSpPr>
            <p:cNvPr id="156" name="Rectangle 36"/>
            <p:cNvSpPr>
              <a:spLocks noChangeArrowheads="1"/>
            </p:cNvSpPr>
            <p:nvPr userDrawn="1">
              <p:custDataLst>
                <p:tags r:id="rId10"/>
              </p:custDataLst>
            </p:nvPr>
          </p:nvSpPr>
          <p:spPr bwMode="auto">
            <a:xfrm flipH="1">
              <a:off x="3" y="4087"/>
              <a:ext cx="5636" cy="161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902650">
                <a:defRPr/>
              </a:pPr>
              <a:endParaRPr lang="ru-RU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157" name="Freeform 354"/>
            <p:cNvSpPr>
              <a:spLocks/>
            </p:cNvSpPr>
            <p:nvPr userDrawn="1"/>
          </p:nvSpPr>
          <p:spPr bwMode="auto">
            <a:xfrm flipV="1">
              <a:off x="4034" y="4085"/>
              <a:ext cx="1612" cy="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5" y="164"/>
                </a:cxn>
                <a:cxn ang="0">
                  <a:pos x="1612" y="164"/>
                </a:cxn>
                <a:cxn ang="0">
                  <a:pos x="1612" y="0"/>
                </a:cxn>
                <a:cxn ang="0">
                  <a:pos x="0" y="0"/>
                </a:cxn>
              </a:cxnLst>
              <a:rect l="0" t="0" r="r" b="b"/>
              <a:pathLst>
                <a:path w="1612" h="164">
                  <a:moveTo>
                    <a:pt x="0" y="0"/>
                  </a:moveTo>
                  <a:lnTo>
                    <a:pt x="95" y="164"/>
                  </a:lnTo>
                  <a:lnTo>
                    <a:pt x="1612" y="164"/>
                  </a:lnTo>
                  <a:lnTo>
                    <a:pt x="16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defTabSz="902650">
                <a:defRPr/>
              </a:pPr>
              <a:endParaRPr lang="ru-RU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</p:txBody>
        </p:sp>
      </p:grpSp>
      <p:grpSp>
        <p:nvGrpSpPr>
          <p:cNvPr id="158" name="McK Slide Elements"/>
          <p:cNvGrpSpPr>
            <a:grpSpLocks/>
          </p:cNvGrpSpPr>
          <p:nvPr/>
        </p:nvGrpSpPr>
        <p:grpSpPr bwMode="auto">
          <a:xfrm>
            <a:off x="125413" y="542925"/>
            <a:ext cx="8793162" cy="6292850"/>
            <a:chOff x="77" y="335"/>
            <a:chExt cx="5429" cy="3885"/>
          </a:xfrm>
        </p:grpSpPr>
        <p:sp>
          <p:nvSpPr>
            <p:cNvPr id="159" name="McK Measure" hidden="1"/>
            <p:cNvSpPr txBox="1">
              <a:spLocks noChangeArrowheads="1"/>
            </p:cNvSpPr>
            <p:nvPr userDrawn="1"/>
          </p:nvSpPr>
          <p:spPr bwMode="auto">
            <a:xfrm>
              <a:off x="77" y="335"/>
              <a:ext cx="542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defTabSz="901786">
                <a:defRPr/>
              </a:pPr>
              <a:r>
                <a:rPr lang="en-US" sz="1600" dirty="0">
                  <a:solidFill>
                    <a:srgbClr val="000000"/>
                  </a:solidFill>
                  <a:latin typeface="+mn-lt"/>
                  <a:cs typeface="Arial" charset="0"/>
                </a:rPr>
                <a:t>Unit of measure</a:t>
              </a:r>
            </a:p>
          </p:txBody>
        </p:sp>
        <p:sp>
          <p:nvSpPr>
            <p:cNvPr id="160" name="McK Footnote" hidden="1"/>
            <p:cNvSpPr txBox="1">
              <a:spLocks noChangeArrowheads="1"/>
            </p:cNvSpPr>
            <p:nvPr userDrawn="1"/>
          </p:nvSpPr>
          <p:spPr bwMode="auto">
            <a:xfrm>
              <a:off x="79" y="3964"/>
              <a:ext cx="5145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812247" indent="-812247" defTabSz="901786">
                <a:tabLst>
                  <a:tab pos="722710" algn="r"/>
                </a:tabLst>
                <a:defRPr/>
              </a:pP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</a:t>
              </a:r>
              <a:r>
                <a:rPr lang="en-US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*</a:t>
              </a: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Сноска</a:t>
              </a:r>
              <a:endParaRPr lang="en-US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  <a:p>
              <a:pPr marL="812247" indent="-812247" defTabSz="901786">
                <a:spcBef>
                  <a:spcPct val="20000"/>
                </a:spcBef>
                <a:tabLst>
                  <a:tab pos="722710" algn="r"/>
                </a:tabLst>
                <a:defRPr/>
              </a:pP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Источник</a:t>
              </a:r>
              <a:r>
                <a:rPr lang="en-US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:</a:t>
              </a: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Источник</a:t>
              </a:r>
              <a:endParaRPr lang="en-US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</p:txBody>
        </p:sp>
      </p:grpSp>
      <p:sp>
        <p:nvSpPr>
          <p:cNvPr id="161" name="Working Draft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5400000">
            <a:off x="8191500" y="2765425"/>
            <a:ext cx="1763713" cy="9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02650">
              <a:defRPr/>
            </a:pPr>
            <a:r>
              <a:rPr lang="en-US" sz="600" dirty="0">
                <a:solidFill>
                  <a:srgbClr val="000000"/>
                </a:solidFill>
                <a:latin typeface="+mn-lt"/>
                <a:cs typeface="Arial" charset="0"/>
              </a:rPr>
              <a:t>Working Draft - Last Modified 09/06/2006 21:40:09</a:t>
            </a:r>
          </a:p>
        </p:txBody>
      </p:sp>
      <p:sp>
        <p:nvSpPr>
          <p:cNvPr id="162" name="Printed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5400000">
            <a:off x="8574882" y="4302918"/>
            <a:ext cx="996950" cy="9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02650">
              <a:defRPr/>
            </a:pPr>
            <a:r>
              <a:rPr lang="en-US" sz="600" dirty="0">
                <a:solidFill>
                  <a:srgbClr val="000000"/>
                </a:solidFill>
                <a:latin typeface="+mn-lt"/>
                <a:cs typeface="Arial" charset="0"/>
              </a:rPr>
              <a:t>Printed 08/06/2006 17:52:59</a:t>
            </a:r>
          </a:p>
        </p:txBody>
      </p:sp>
      <p:graphicFrame>
        <p:nvGraphicFramePr>
          <p:cNvPr id="163" name="AutoShape 37"/>
          <p:cNvGraphicFramePr>
            <a:graphicFrameLocks/>
          </p:cNvGraphicFramePr>
          <p:nvPr>
            <p:custDataLst>
              <p:tags r:id="rId7"/>
            </p:custDataLst>
          </p:nvPr>
        </p:nvGraphicFramePr>
        <p:xfrm>
          <a:off x="0" y="0"/>
          <a:ext cx="16192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2" r:id="rId12" imgW="0" imgH="0" progId="">
                  <p:embed/>
                </p:oleObj>
              </mc:Choice>
              <mc:Fallback>
                <p:oleObj r:id="rId12" imgW="0" imgH="0" progId="">
                  <p:embed/>
                  <p:pic>
                    <p:nvPicPr>
                      <p:cNvPr id="0" name="AutoShape 37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25" cy="16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797" y="275377"/>
            <a:ext cx="8230410" cy="2983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6816" y="1535518"/>
            <a:ext cx="4039882" cy="3768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0442" indent="0">
              <a:buNone/>
              <a:defRPr sz="2000" b="1"/>
            </a:lvl2pPr>
            <a:lvl3pPr marL="920967" indent="0">
              <a:buNone/>
              <a:defRPr sz="1800" b="1"/>
            </a:lvl3pPr>
            <a:lvl4pPr marL="1381458" indent="0">
              <a:buNone/>
              <a:defRPr sz="1600" b="1"/>
            </a:lvl4pPr>
            <a:lvl5pPr marL="1841945" indent="0">
              <a:buNone/>
              <a:defRPr sz="1600" b="1"/>
            </a:lvl5pPr>
            <a:lvl6pPr marL="2302434" indent="0">
              <a:buNone/>
              <a:defRPr sz="1600" b="1"/>
            </a:lvl6pPr>
            <a:lvl7pPr marL="2762922" indent="0">
              <a:buNone/>
              <a:defRPr sz="1600" b="1"/>
            </a:lvl7pPr>
            <a:lvl8pPr marL="3223409" indent="0">
              <a:buNone/>
              <a:defRPr sz="1600" b="1"/>
            </a:lvl8pPr>
            <a:lvl9pPr marL="368389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6816" y="2175318"/>
            <a:ext cx="4039882" cy="14759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705" y="1535518"/>
            <a:ext cx="4041502" cy="3768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0442" indent="0">
              <a:buNone/>
              <a:defRPr sz="2000" b="1"/>
            </a:lvl2pPr>
            <a:lvl3pPr marL="920967" indent="0">
              <a:buNone/>
              <a:defRPr sz="1800" b="1"/>
            </a:lvl3pPr>
            <a:lvl4pPr marL="1381458" indent="0">
              <a:buNone/>
              <a:defRPr sz="1600" b="1"/>
            </a:lvl4pPr>
            <a:lvl5pPr marL="1841945" indent="0">
              <a:buNone/>
              <a:defRPr sz="1600" b="1"/>
            </a:lvl5pPr>
            <a:lvl6pPr marL="2302434" indent="0">
              <a:buNone/>
              <a:defRPr sz="1600" b="1"/>
            </a:lvl6pPr>
            <a:lvl7pPr marL="2762922" indent="0">
              <a:buNone/>
              <a:defRPr sz="1600" b="1"/>
            </a:lvl7pPr>
            <a:lvl8pPr marL="3223409" indent="0">
              <a:buNone/>
              <a:defRPr sz="1600" b="1"/>
            </a:lvl8pPr>
            <a:lvl9pPr marL="368389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705" y="2175318"/>
            <a:ext cx="4041502" cy="14759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65" name="doc id"/>
          <p:cNvSpPr>
            <a:spLocks noGrp="1" noChangeArrowheads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 defTabSz="896165"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  <p:sp>
        <p:nvSpPr>
          <p:cNvPr id="167" name="pg num"/>
          <p:cNvSpPr>
            <a:spLocks noGrp="1" noChangeArrowheads="1"/>
          </p:cNvSpPr>
          <p:nvPr>
            <p:ph type="sldNum" sz="quarter" idx="12"/>
            <p:custDataLst>
              <p:tags r:id="rId9"/>
            </p:custDataLst>
          </p:nvPr>
        </p:nvSpPr>
        <p:spPr>
          <a:xfrm>
            <a:off x="7010400" y="6597352"/>
            <a:ext cx="1905000" cy="260649"/>
          </a:xfrm>
          <a:prstGeom prst="rect">
            <a:avLst/>
          </a:prstGeom>
        </p:spPr>
        <p:txBody>
          <a:bodyPr/>
          <a:lstStyle>
            <a:lvl1pPr defTabSz="896165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 algn="r">
              <a:defRPr/>
            </a:pPr>
            <a:fld id="{D1950536-DF48-4301-BDDA-FFCCA9827E63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Rectangle 312"/>
          <p:cNvSpPr>
            <a:spLocks noChangeArrowheads="1"/>
          </p:cNvSpPr>
          <p:nvPr userDrawn="1"/>
        </p:nvSpPr>
        <p:spPr bwMode="auto">
          <a:xfrm rot="-10800000">
            <a:off x="0" y="0"/>
            <a:ext cx="9145016" cy="241300"/>
          </a:xfrm>
          <a:prstGeom prst="rect">
            <a:avLst/>
          </a:prstGeom>
          <a:gradFill flip="none" rotWithShape="1">
            <a:gsLst>
              <a:gs pos="0">
                <a:srgbClr val="082A60"/>
              </a:gs>
              <a:gs pos="25000">
                <a:srgbClr val="505877"/>
              </a:gs>
              <a:gs pos="50000">
                <a:srgbClr val="AFB1BA"/>
              </a:gs>
              <a:gs pos="75000">
                <a:srgbClr val="EAEAEC"/>
              </a:gs>
              <a:gs pos="99000">
                <a:srgbClr val="FDFDFE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02650">
              <a:defRPr/>
            </a:pPr>
            <a:endParaRPr lang="ru-RU" sz="12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sp>
        <p:nvSpPr>
          <p:cNvPr id="149" name="Freeform 353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6532562" y="0"/>
            <a:ext cx="2611438" cy="2397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" y="164"/>
              </a:cxn>
              <a:cxn ang="0">
                <a:pos x="1612" y="164"/>
              </a:cxn>
              <a:cxn ang="0">
                <a:pos x="1612" y="0"/>
              </a:cxn>
              <a:cxn ang="0">
                <a:pos x="0" y="0"/>
              </a:cxn>
            </a:cxnLst>
            <a:rect l="0" t="0" r="r" b="b"/>
            <a:pathLst>
              <a:path w="1612" h="164">
                <a:moveTo>
                  <a:pt x="0" y="0"/>
                </a:moveTo>
                <a:lnTo>
                  <a:pt x="95" y="164"/>
                </a:lnTo>
                <a:lnTo>
                  <a:pt x="1612" y="164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lIns="92090" tIns="46052" rIns="92090" bIns="46052"/>
          <a:lstStyle/>
          <a:p>
            <a:pPr defTabSz="902650">
              <a:defRPr/>
            </a:pPr>
            <a:endParaRPr lang="ru-RU" sz="12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sp>
        <p:nvSpPr>
          <p:cNvPr id="150" name="AutoShape 196"/>
          <p:cNvSpPr>
            <a:spLocks noChangeAspect="1" noChangeArrowheads="1" noTextEdit="1"/>
          </p:cNvSpPr>
          <p:nvPr>
            <p:custDataLst>
              <p:tags r:id="rId3"/>
            </p:custDataLst>
          </p:nvPr>
        </p:nvSpPr>
        <p:spPr bwMode="auto">
          <a:xfrm>
            <a:off x="-6350" y="-26988"/>
            <a:ext cx="917416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90" tIns="46052" rIns="92090" bIns="46052"/>
          <a:lstStyle/>
          <a:p>
            <a:pPr defTabSz="902650">
              <a:defRPr/>
            </a:pPr>
            <a:endParaRPr lang="ru-RU" sz="12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grpSp>
        <p:nvGrpSpPr>
          <p:cNvPr id="151" name="Group 355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4763" y="6616700"/>
            <a:ext cx="9140825" cy="263525"/>
            <a:chOff x="3" y="4085"/>
            <a:chExt cx="5643" cy="163"/>
          </a:xfrm>
        </p:grpSpPr>
        <p:sp>
          <p:nvSpPr>
            <p:cNvPr id="152" name="Rectangle 36"/>
            <p:cNvSpPr>
              <a:spLocks noChangeArrowheads="1"/>
            </p:cNvSpPr>
            <p:nvPr userDrawn="1">
              <p:custDataLst>
                <p:tags r:id="rId10"/>
              </p:custDataLst>
            </p:nvPr>
          </p:nvSpPr>
          <p:spPr bwMode="auto">
            <a:xfrm flipH="1">
              <a:off x="3" y="4087"/>
              <a:ext cx="5636" cy="161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902650">
                <a:defRPr/>
              </a:pPr>
              <a:endParaRPr lang="ru-RU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153" name="Freeform 354"/>
            <p:cNvSpPr>
              <a:spLocks/>
            </p:cNvSpPr>
            <p:nvPr userDrawn="1"/>
          </p:nvSpPr>
          <p:spPr bwMode="auto">
            <a:xfrm flipV="1">
              <a:off x="4034" y="4085"/>
              <a:ext cx="1612" cy="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5" y="164"/>
                </a:cxn>
                <a:cxn ang="0">
                  <a:pos x="1612" y="164"/>
                </a:cxn>
                <a:cxn ang="0">
                  <a:pos x="1612" y="0"/>
                </a:cxn>
                <a:cxn ang="0">
                  <a:pos x="0" y="0"/>
                </a:cxn>
              </a:cxnLst>
              <a:rect l="0" t="0" r="r" b="b"/>
              <a:pathLst>
                <a:path w="1612" h="164">
                  <a:moveTo>
                    <a:pt x="0" y="0"/>
                  </a:moveTo>
                  <a:lnTo>
                    <a:pt x="95" y="164"/>
                  </a:lnTo>
                  <a:lnTo>
                    <a:pt x="1612" y="164"/>
                  </a:lnTo>
                  <a:lnTo>
                    <a:pt x="16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defTabSz="902650">
                <a:defRPr/>
              </a:pPr>
              <a:endParaRPr lang="ru-RU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</p:txBody>
        </p:sp>
      </p:grpSp>
      <p:grpSp>
        <p:nvGrpSpPr>
          <p:cNvPr id="154" name="McK Slide Elements"/>
          <p:cNvGrpSpPr>
            <a:grpSpLocks/>
          </p:cNvGrpSpPr>
          <p:nvPr/>
        </p:nvGrpSpPr>
        <p:grpSpPr bwMode="auto">
          <a:xfrm>
            <a:off x="125413" y="542925"/>
            <a:ext cx="8793162" cy="6292850"/>
            <a:chOff x="77" y="335"/>
            <a:chExt cx="5429" cy="3885"/>
          </a:xfrm>
        </p:grpSpPr>
        <p:sp>
          <p:nvSpPr>
            <p:cNvPr id="155" name="McK Measure" hidden="1"/>
            <p:cNvSpPr txBox="1">
              <a:spLocks noChangeArrowheads="1"/>
            </p:cNvSpPr>
            <p:nvPr userDrawn="1"/>
          </p:nvSpPr>
          <p:spPr bwMode="auto">
            <a:xfrm>
              <a:off x="77" y="335"/>
              <a:ext cx="542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defTabSz="901786">
                <a:defRPr/>
              </a:pPr>
              <a:r>
                <a:rPr lang="en-US" sz="1600" dirty="0">
                  <a:solidFill>
                    <a:srgbClr val="000000"/>
                  </a:solidFill>
                  <a:latin typeface="+mn-lt"/>
                  <a:cs typeface="Arial" charset="0"/>
                </a:rPr>
                <a:t>Unit of measure</a:t>
              </a:r>
            </a:p>
          </p:txBody>
        </p:sp>
        <p:sp>
          <p:nvSpPr>
            <p:cNvPr id="156" name="McK Footnote" hidden="1"/>
            <p:cNvSpPr txBox="1">
              <a:spLocks noChangeArrowheads="1"/>
            </p:cNvSpPr>
            <p:nvPr userDrawn="1"/>
          </p:nvSpPr>
          <p:spPr bwMode="auto">
            <a:xfrm>
              <a:off x="79" y="3964"/>
              <a:ext cx="5145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812247" indent="-812247" defTabSz="901786">
                <a:tabLst>
                  <a:tab pos="722710" algn="r"/>
                </a:tabLst>
                <a:defRPr/>
              </a:pP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</a:t>
              </a:r>
              <a:r>
                <a:rPr lang="en-US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*</a:t>
              </a: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Сноска</a:t>
              </a:r>
              <a:endParaRPr lang="en-US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  <a:p>
              <a:pPr marL="812247" indent="-812247" defTabSz="901786">
                <a:spcBef>
                  <a:spcPct val="20000"/>
                </a:spcBef>
                <a:tabLst>
                  <a:tab pos="722710" algn="r"/>
                </a:tabLst>
                <a:defRPr/>
              </a:pP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Источник</a:t>
              </a:r>
              <a:r>
                <a:rPr lang="en-US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:</a:t>
              </a: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Источник</a:t>
              </a:r>
              <a:endParaRPr lang="en-US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</p:txBody>
        </p:sp>
      </p:grpSp>
      <p:sp>
        <p:nvSpPr>
          <p:cNvPr id="157" name="Working Draft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5400000">
            <a:off x="8191500" y="2765425"/>
            <a:ext cx="1763713" cy="9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02650">
              <a:defRPr/>
            </a:pPr>
            <a:r>
              <a:rPr lang="en-US" sz="600" dirty="0">
                <a:solidFill>
                  <a:srgbClr val="000000"/>
                </a:solidFill>
                <a:latin typeface="+mn-lt"/>
                <a:cs typeface="Arial" charset="0"/>
              </a:rPr>
              <a:t>Working Draft - Last Modified 09/06/2006 21:40:09</a:t>
            </a:r>
          </a:p>
        </p:txBody>
      </p:sp>
      <p:sp>
        <p:nvSpPr>
          <p:cNvPr id="158" name="Printed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5400000">
            <a:off x="8574882" y="4302918"/>
            <a:ext cx="996950" cy="9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02650">
              <a:defRPr/>
            </a:pPr>
            <a:r>
              <a:rPr lang="en-US" sz="600" dirty="0">
                <a:solidFill>
                  <a:srgbClr val="000000"/>
                </a:solidFill>
                <a:latin typeface="+mn-lt"/>
                <a:cs typeface="Arial" charset="0"/>
              </a:rPr>
              <a:t>Printed 08/06/2006 17:52:59</a:t>
            </a:r>
          </a:p>
        </p:txBody>
      </p:sp>
      <p:graphicFrame>
        <p:nvGraphicFramePr>
          <p:cNvPr id="159" name="AutoShape 37"/>
          <p:cNvGraphicFramePr>
            <a:graphicFrameLocks/>
          </p:cNvGraphicFramePr>
          <p:nvPr>
            <p:custDataLst>
              <p:tags r:id="rId7"/>
            </p:custDataLst>
          </p:nvPr>
        </p:nvGraphicFramePr>
        <p:xfrm>
          <a:off x="0" y="0"/>
          <a:ext cx="16192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16" r:id="rId12" imgW="0" imgH="0" progId="">
                  <p:embed/>
                </p:oleObj>
              </mc:Choice>
              <mc:Fallback>
                <p:oleObj r:id="rId12" imgW="0" imgH="0" progId="">
                  <p:embed/>
                  <p:pic>
                    <p:nvPicPr>
                      <p:cNvPr id="0" name="AutoShape 37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25" cy="16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61" name="doc id"/>
          <p:cNvSpPr>
            <a:spLocks noGrp="1" noChangeArrowheads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 defTabSz="896165"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  <p:sp>
        <p:nvSpPr>
          <p:cNvPr id="163" name="pg num"/>
          <p:cNvSpPr>
            <a:spLocks noGrp="1" noChangeArrowheads="1"/>
          </p:cNvSpPr>
          <p:nvPr>
            <p:ph type="sldNum" sz="quarter" idx="4"/>
            <p:custDataLst>
              <p:tags r:id="rId9"/>
            </p:custDataLst>
          </p:nvPr>
        </p:nvSpPr>
        <p:spPr>
          <a:xfrm>
            <a:off x="7010400" y="6597352"/>
            <a:ext cx="1905000" cy="260649"/>
          </a:xfrm>
          <a:prstGeom prst="rect">
            <a:avLst/>
          </a:prstGeom>
        </p:spPr>
        <p:txBody>
          <a:bodyPr/>
          <a:lstStyle>
            <a:lvl1pPr defTabSz="896165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 algn="r">
              <a:defRPr/>
            </a:pPr>
            <a:fld id="{D1950536-DF48-4301-BDDA-FFCCA9827E63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Rectangle 312"/>
          <p:cNvSpPr>
            <a:spLocks noChangeArrowheads="1"/>
          </p:cNvSpPr>
          <p:nvPr userDrawn="1"/>
        </p:nvSpPr>
        <p:spPr bwMode="auto">
          <a:xfrm rot="-10800000">
            <a:off x="0" y="0"/>
            <a:ext cx="9145016" cy="241300"/>
          </a:xfrm>
          <a:prstGeom prst="rect">
            <a:avLst/>
          </a:prstGeom>
          <a:gradFill flip="none" rotWithShape="1">
            <a:gsLst>
              <a:gs pos="0">
                <a:srgbClr val="082A60"/>
              </a:gs>
              <a:gs pos="25000">
                <a:srgbClr val="505877"/>
              </a:gs>
              <a:gs pos="50000">
                <a:srgbClr val="AFB1BA"/>
              </a:gs>
              <a:gs pos="75000">
                <a:srgbClr val="EAEAEC"/>
              </a:gs>
              <a:gs pos="99000">
                <a:srgbClr val="FDFDFE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02650">
              <a:defRPr/>
            </a:pPr>
            <a:endParaRPr lang="ru-RU" sz="12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sp>
        <p:nvSpPr>
          <p:cNvPr id="148" name="Freeform 353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6532562" y="0"/>
            <a:ext cx="2611438" cy="2397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" y="164"/>
              </a:cxn>
              <a:cxn ang="0">
                <a:pos x="1612" y="164"/>
              </a:cxn>
              <a:cxn ang="0">
                <a:pos x="1612" y="0"/>
              </a:cxn>
              <a:cxn ang="0">
                <a:pos x="0" y="0"/>
              </a:cxn>
            </a:cxnLst>
            <a:rect l="0" t="0" r="r" b="b"/>
            <a:pathLst>
              <a:path w="1612" h="164">
                <a:moveTo>
                  <a:pt x="0" y="0"/>
                </a:moveTo>
                <a:lnTo>
                  <a:pt x="95" y="164"/>
                </a:lnTo>
                <a:lnTo>
                  <a:pt x="1612" y="164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lIns="92090" tIns="46052" rIns="92090" bIns="46052"/>
          <a:lstStyle/>
          <a:p>
            <a:pPr defTabSz="902650">
              <a:defRPr/>
            </a:pPr>
            <a:endParaRPr lang="ru-RU" sz="12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sp>
        <p:nvSpPr>
          <p:cNvPr id="149" name="AutoShape 196"/>
          <p:cNvSpPr>
            <a:spLocks noChangeAspect="1" noChangeArrowheads="1" noTextEdit="1"/>
          </p:cNvSpPr>
          <p:nvPr>
            <p:custDataLst>
              <p:tags r:id="rId3"/>
            </p:custDataLst>
          </p:nvPr>
        </p:nvSpPr>
        <p:spPr bwMode="auto">
          <a:xfrm>
            <a:off x="-6350" y="-26988"/>
            <a:ext cx="917416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90" tIns="46052" rIns="92090" bIns="46052"/>
          <a:lstStyle/>
          <a:p>
            <a:pPr defTabSz="902650">
              <a:defRPr/>
            </a:pPr>
            <a:endParaRPr lang="ru-RU" sz="12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grpSp>
        <p:nvGrpSpPr>
          <p:cNvPr id="150" name="Group 355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4763" y="6616700"/>
            <a:ext cx="9140825" cy="263525"/>
            <a:chOff x="3" y="4085"/>
            <a:chExt cx="5643" cy="163"/>
          </a:xfrm>
        </p:grpSpPr>
        <p:sp>
          <p:nvSpPr>
            <p:cNvPr id="151" name="Rectangle 36"/>
            <p:cNvSpPr>
              <a:spLocks noChangeArrowheads="1"/>
            </p:cNvSpPr>
            <p:nvPr userDrawn="1">
              <p:custDataLst>
                <p:tags r:id="rId10"/>
              </p:custDataLst>
            </p:nvPr>
          </p:nvSpPr>
          <p:spPr bwMode="auto">
            <a:xfrm flipH="1">
              <a:off x="3" y="4087"/>
              <a:ext cx="5636" cy="161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902650">
                <a:defRPr/>
              </a:pPr>
              <a:endParaRPr lang="ru-RU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152" name="Freeform 354"/>
            <p:cNvSpPr>
              <a:spLocks/>
            </p:cNvSpPr>
            <p:nvPr userDrawn="1"/>
          </p:nvSpPr>
          <p:spPr bwMode="auto">
            <a:xfrm flipV="1">
              <a:off x="4034" y="4085"/>
              <a:ext cx="1612" cy="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5" y="164"/>
                </a:cxn>
                <a:cxn ang="0">
                  <a:pos x="1612" y="164"/>
                </a:cxn>
                <a:cxn ang="0">
                  <a:pos x="1612" y="0"/>
                </a:cxn>
                <a:cxn ang="0">
                  <a:pos x="0" y="0"/>
                </a:cxn>
              </a:cxnLst>
              <a:rect l="0" t="0" r="r" b="b"/>
              <a:pathLst>
                <a:path w="1612" h="164">
                  <a:moveTo>
                    <a:pt x="0" y="0"/>
                  </a:moveTo>
                  <a:lnTo>
                    <a:pt x="95" y="164"/>
                  </a:lnTo>
                  <a:lnTo>
                    <a:pt x="1612" y="164"/>
                  </a:lnTo>
                  <a:lnTo>
                    <a:pt x="16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defTabSz="902650">
                <a:defRPr/>
              </a:pPr>
              <a:endParaRPr lang="ru-RU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</p:txBody>
        </p:sp>
      </p:grpSp>
      <p:grpSp>
        <p:nvGrpSpPr>
          <p:cNvPr id="153" name="McK Slide Elements"/>
          <p:cNvGrpSpPr>
            <a:grpSpLocks/>
          </p:cNvGrpSpPr>
          <p:nvPr/>
        </p:nvGrpSpPr>
        <p:grpSpPr bwMode="auto">
          <a:xfrm>
            <a:off x="125413" y="542925"/>
            <a:ext cx="8793162" cy="6292850"/>
            <a:chOff x="77" y="335"/>
            <a:chExt cx="5429" cy="3885"/>
          </a:xfrm>
        </p:grpSpPr>
        <p:sp>
          <p:nvSpPr>
            <p:cNvPr id="154" name="McK Measure" hidden="1"/>
            <p:cNvSpPr txBox="1">
              <a:spLocks noChangeArrowheads="1"/>
            </p:cNvSpPr>
            <p:nvPr userDrawn="1"/>
          </p:nvSpPr>
          <p:spPr bwMode="auto">
            <a:xfrm>
              <a:off x="77" y="335"/>
              <a:ext cx="542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defTabSz="901786">
                <a:defRPr/>
              </a:pPr>
              <a:r>
                <a:rPr lang="en-US" sz="1600" dirty="0">
                  <a:solidFill>
                    <a:srgbClr val="000000"/>
                  </a:solidFill>
                  <a:latin typeface="+mn-lt"/>
                  <a:cs typeface="Arial" charset="0"/>
                </a:rPr>
                <a:t>Unit of measure</a:t>
              </a:r>
            </a:p>
          </p:txBody>
        </p:sp>
        <p:sp>
          <p:nvSpPr>
            <p:cNvPr id="155" name="McK Footnote" hidden="1"/>
            <p:cNvSpPr txBox="1">
              <a:spLocks noChangeArrowheads="1"/>
            </p:cNvSpPr>
            <p:nvPr userDrawn="1"/>
          </p:nvSpPr>
          <p:spPr bwMode="auto">
            <a:xfrm>
              <a:off x="79" y="3964"/>
              <a:ext cx="5145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812247" indent="-812247" defTabSz="901786">
                <a:tabLst>
                  <a:tab pos="722710" algn="r"/>
                </a:tabLst>
                <a:defRPr/>
              </a:pP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</a:t>
              </a:r>
              <a:r>
                <a:rPr lang="en-US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*</a:t>
              </a: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Сноска</a:t>
              </a:r>
              <a:endParaRPr lang="en-US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  <a:p>
              <a:pPr marL="812247" indent="-812247" defTabSz="901786">
                <a:spcBef>
                  <a:spcPct val="20000"/>
                </a:spcBef>
                <a:tabLst>
                  <a:tab pos="722710" algn="r"/>
                </a:tabLst>
                <a:defRPr/>
              </a:pP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Источник</a:t>
              </a:r>
              <a:r>
                <a:rPr lang="en-US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:</a:t>
              </a: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Источник</a:t>
              </a:r>
              <a:endParaRPr lang="en-US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</p:txBody>
        </p:sp>
      </p:grpSp>
      <p:sp>
        <p:nvSpPr>
          <p:cNvPr id="156" name="Working Draft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5400000">
            <a:off x="8191500" y="2765425"/>
            <a:ext cx="1763713" cy="9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02650">
              <a:defRPr/>
            </a:pPr>
            <a:r>
              <a:rPr lang="en-US" sz="600" dirty="0">
                <a:solidFill>
                  <a:srgbClr val="000000"/>
                </a:solidFill>
                <a:latin typeface="+mn-lt"/>
                <a:cs typeface="Arial" charset="0"/>
              </a:rPr>
              <a:t>Working Draft - Last Modified 09/06/2006 21:40:09</a:t>
            </a:r>
          </a:p>
        </p:txBody>
      </p:sp>
      <p:sp>
        <p:nvSpPr>
          <p:cNvPr id="157" name="Printed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5400000">
            <a:off x="8574882" y="4302918"/>
            <a:ext cx="996950" cy="9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02650">
              <a:defRPr/>
            </a:pPr>
            <a:r>
              <a:rPr lang="en-US" sz="600" dirty="0">
                <a:solidFill>
                  <a:srgbClr val="000000"/>
                </a:solidFill>
                <a:latin typeface="+mn-lt"/>
                <a:cs typeface="Arial" charset="0"/>
              </a:rPr>
              <a:t>Printed 08/06/2006 17:52:59</a:t>
            </a:r>
          </a:p>
        </p:txBody>
      </p:sp>
      <p:graphicFrame>
        <p:nvGraphicFramePr>
          <p:cNvPr id="158" name="AutoShape 37"/>
          <p:cNvGraphicFramePr>
            <a:graphicFrameLocks/>
          </p:cNvGraphicFramePr>
          <p:nvPr>
            <p:custDataLst>
              <p:tags r:id="rId7"/>
            </p:custDataLst>
          </p:nvPr>
        </p:nvGraphicFramePr>
        <p:xfrm>
          <a:off x="0" y="0"/>
          <a:ext cx="16192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0" r:id="rId12" imgW="0" imgH="0" progId="">
                  <p:embed/>
                </p:oleObj>
              </mc:Choice>
              <mc:Fallback>
                <p:oleObj r:id="rId12" imgW="0" imgH="0" progId="">
                  <p:embed/>
                  <p:pic>
                    <p:nvPicPr>
                      <p:cNvPr id="0" name="AutoShape 37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25" cy="16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0" name="doc id"/>
          <p:cNvSpPr>
            <a:spLocks noGrp="1" noChangeArrowheads="1"/>
          </p:cNvSpPr>
          <p:nvPr>
            <p:ph type="ftr" sz="quarter" idx="11"/>
            <p:custDataLst>
              <p:tags r:id="rId8"/>
            </p:custDataLst>
          </p:nvPr>
        </p:nvSpPr>
        <p:spPr>
          <a:xfrm>
            <a:off x="150813" y="36513"/>
            <a:ext cx="65" cy="123111"/>
          </a:xfrm>
        </p:spPr>
        <p:txBody>
          <a:bodyPr/>
          <a:lstStyle>
            <a:lvl1pPr defTabSz="896165"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62" name="pg num"/>
          <p:cNvSpPr>
            <a:spLocks noGrp="1" noChangeArrowheads="1"/>
          </p:cNvSpPr>
          <p:nvPr>
            <p:ph type="sldNum" sz="quarter" idx="4"/>
            <p:custDataLst>
              <p:tags r:id="rId9"/>
            </p:custDataLst>
          </p:nvPr>
        </p:nvSpPr>
        <p:spPr>
          <a:xfrm>
            <a:off x="7010400" y="6597352"/>
            <a:ext cx="1905000" cy="260649"/>
          </a:xfrm>
          <a:prstGeom prst="rect">
            <a:avLst/>
          </a:prstGeom>
        </p:spPr>
        <p:txBody>
          <a:bodyPr/>
          <a:lstStyle>
            <a:lvl1pPr defTabSz="896165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 algn="r">
              <a:defRPr/>
            </a:pPr>
            <a:fld id="{D1950536-DF48-4301-BDDA-FFCCA9827E63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Rectangle 312"/>
          <p:cNvSpPr>
            <a:spLocks noChangeArrowheads="1"/>
          </p:cNvSpPr>
          <p:nvPr userDrawn="1"/>
        </p:nvSpPr>
        <p:spPr bwMode="auto">
          <a:xfrm rot="-10800000">
            <a:off x="0" y="0"/>
            <a:ext cx="9145016" cy="241300"/>
          </a:xfrm>
          <a:prstGeom prst="rect">
            <a:avLst/>
          </a:prstGeom>
          <a:gradFill flip="none" rotWithShape="1">
            <a:gsLst>
              <a:gs pos="0">
                <a:srgbClr val="082A60"/>
              </a:gs>
              <a:gs pos="25000">
                <a:srgbClr val="505877"/>
              </a:gs>
              <a:gs pos="50000">
                <a:srgbClr val="AFB1BA"/>
              </a:gs>
              <a:gs pos="75000">
                <a:srgbClr val="EAEAEC"/>
              </a:gs>
              <a:gs pos="99000">
                <a:srgbClr val="FDFDFE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02650">
              <a:defRPr/>
            </a:pPr>
            <a:endParaRPr lang="ru-RU" sz="12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sp>
        <p:nvSpPr>
          <p:cNvPr id="151" name="Freeform 353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6532562" y="0"/>
            <a:ext cx="2611438" cy="2397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" y="164"/>
              </a:cxn>
              <a:cxn ang="0">
                <a:pos x="1612" y="164"/>
              </a:cxn>
              <a:cxn ang="0">
                <a:pos x="1612" y="0"/>
              </a:cxn>
              <a:cxn ang="0">
                <a:pos x="0" y="0"/>
              </a:cxn>
            </a:cxnLst>
            <a:rect l="0" t="0" r="r" b="b"/>
            <a:pathLst>
              <a:path w="1612" h="164">
                <a:moveTo>
                  <a:pt x="0" y="0"/>
                </a:moveTo>
                <a:lnTo>
                  <a:pt x="95" y="164"/>
                </a:lnTo>
                <a:lnTo>
                  <a:pt x="1612" y="164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lIns="92090" tIns="46052" rIns="92090" bIns="46052"/>
          <a:lstStyle/>
          <a:p>
            <a:pPr defTabSz="902650">
              <a:defRPr/>
            </a:pPr>
            <a:endParaRPr lang="ru-RU" sz="12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sp>
        <p:nvSpPr>
          <p:cNvPr id="152" name="AutoShape 196"/>
          <p:cNvSpPr>
            <a:spLocks noChangeAspect="1" noChangeArrowheads="1" noTextEdit="1"/>
          </p:cNvSpPr>
          <p:nvPr>
            <p:custDataLst>
              <p:tags r:id="rId3"/>
            </p:custDataLst>
          </p:nvPr>
        </p:nvSpPr>
        <p:spPr bwMode="auto">
          <a:xfrm>
            <a:off x="-6350" y="-26988"/>
            <a:ext cx="917416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90" tIns="46052" rIns="92090" bIns="46052"/>
          <a:lstStyle/>
          <a:p>
            <a:pPr defTabSz="902650">
              <a:defRPr/>
            </a:pPr>
            <a:endParaRPr lang="ru-RU" sz="12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grpSp>
        <p:nvGrpSpPr>
          <p:cNvPr id="153" name="Group 355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4763" y="6616700"/>
            <a:ext cx="9140825" cy="263525"/>
            <a:chOff x="3" y="4085"/>
            <a:chExt cx="5643" cy="163"/>
          </a:xfrm>
        </p:grpSpPr>
        <p:sp>
          <p:nvSpPr>
            <p:cNvPr id="154" name="Rectangle 36"/>
            <p:cNvSpPr>
              <a:spLocks noChangeArrowheads="1"/>
            </p:cNvSpPr>
            <p:nvPr userDrawn="1">
              <p:custDataLst>
                <p:tags r:id="rId10"/>
              </p:custDataLst>
            </p:nvPr>
          </p:nvSpPr>
          <p:spPr bwMode="auto">
            <a:xfrm flipH="1">
              <a:off x="3" y="4087"/>
              <a:ext cx="5636" cy="161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902650">
                <a:defRPr/>
              </a:pPr>
              <a:endParaRPr lang="ru-RU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155" name="Freeform 354"/>
            <p:cNvSpPr>
              <a:spLocks/>
            </p:cNvSpPr>
            <p:nvPr userDrawn="1"/>
          </p:nvSpPr>
          <p:spPr bwMode="auto">
            <a:xfrm flipV="1">
              <a:off x="4034" y="4085"/>
              <a:ext cx="1612" cy="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5" y="164"/>
                </a:cxn>
                <a:cxn ang="0">
                  <a:pos x="1612" y="164"/>
                </a:cxn>
                <a:cxn ang="0">
                  <a:pos x="1612" y="0"/>
                </a:cxn>
                <a:cxn ang="0">
                  <a:pos x="0" y="0"/>
                </a:cxn>
              </a:cxnLst>
              <a:rect l="0" t="0" r="r" b="b"/>
              <a:pathLst>
                <a:path w="1612" h="164">
                  <a:moveTo>
                    <a:pt x="0" y="0"/>
                  </a:moveTo>
                  <a:lnTo>
                    <a:pt x="95" y="164"/>
                  </a:lnTo>
                  <a:lnTo>
                    <a:pt x="1612" y="164"/>
                  </a:lnTo>
                  <a:lnTo>
                    <a:pt x="16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defTabSz="902650">
                <a:defRPr/>
              </a:pPr>
              <a:endParaRPr lang="ru-RU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</p:txBody>
        </p:sp>
      </p:grpSp>
      <p:grpSp>
        <p:nvGrpSpPr>
          <p:cNvPr id="156" name="McK Slide Elements"/>
          <p:cNvGrpSpPr>
            <a:grpSpLocks/>
          </p:cNvGrpSpPr>
          <p:nvPr/>
        </p:nvGrpSpPr>
        <p:grpSpPr bwMode="auto">
          <a:xfrm>
            <a:off x="125413" y="542925"/>
            <a:ext cx="8793162" cy="6292850"/>
            <a:chOff x="77" y="335"/>
            <a:chExt cx="5429" cy="3885"/>
          </a:xfrm>
        </p:grpSpPr>
        <p:sp>
          <p:nvSpPr>
            <p:cNvPr id="157" name="McK Measure" hidden="1"/>
            <p:cNvSpPr txBox="1">
              <a:spLocks noChangeArrowheads="1"/>
            </p:cNvSpPr>
            <p:nvPr userDrawn="1"/>
          </p:nvSpPr>
          <p:spPr bwMode="auto">
            <a:xfrm>
              <a:off x="77" y="335"/>
              <a:ext cx="542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defTabSz="901786">
                <a:defRPr/>
              </a:pPr>
              <a:r>
                <a:rPr lang="en-US" sz="1600" dirty="0">
                  <a:solidFill>
                    <a:srgbClr val="000000"/>
                  </a:solidFill>
                  <a:latin typeface="+mn-lt"/>
                  <a:cs typeface="Arial" charset="0"/>
                </a:rPr>
                <a:t>Unit of measure</a:t>
              </a:r>
            </a:p>
          </p:txBody>
        </p:sp>
        <p:sp>
          <p:nvSpPr>
            <p:cNvPr id="158" name="McK Footnote" hidden="1"/>
            <p:cNvSpPr txBox="1">
              <a:spLocks noChangeArrowheads="1"/>
            </p:cNvSpPr>
            <p:nvPr userDrawn="1"/>
          </p:nvSpPr>
          <p:spPr bwMode="auto">
            <a:xfrm>
              <a:off x="79" y="3964"/>
              <a:ext cx="5145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812247" indent="-812247" defTabSz="901786">
                <a:tabLst>
                  <a:tab pos="722710" algn="r"/>
                </a:tabLst>
                <a:defRPr/>
              </a:pP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</a:t>
              </a:r>
              <a:r>
                <a:rPr lang="en-US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*</a:t>
              </a: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Сноска</a:t>
              </a:r>
              <a:endParaRPr lang="en-US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  <a:p>
              <a:pPr marL="812247" indent="-812247" defTabSz="901786">
                <a:spcBef>
                  <a:spcPct val="20000"/>
                </a:spcBef>
                <a:tabLst>
                  <a:tab pos="722710" algn="r"/>
                </a:tabLst>
                <a:defRPr/>
              </a:pP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Источник</a:t>
              </a:r>
              <a:r>
                <a:rPr lang="en-US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:</a:t>
              </a: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Источник</a:t>
              </a:r>
              <a:endParaRPr lang="en-US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</p:txBody>
        </p:sp>
      </p:grpSp>
      <p:sp>
        <p:nvSpPr>
          <p:cNvPr id="159" name="Working Draft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5400000">
            <a:off x="8191500" y="2765425"/>
            <a:ext cx="1763713" cy="9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02650">
              <a:defRPr/>
            </a:pPr>
            <a:r>
              <a:rPr lang="en-US" sz="600" dirty="0">
                <a:solidFill>
                  <a:srgbClr val="000000"/>
                </a:solidFill>
                <a:latin typeface="+mn-lt"/>
                <a:cs typeface="Arial" charset="0"/>
              </a:rPr>
              <a:t>Working Draft - Last Modified 09/06/2006 21:40:09</a:t>
            </a:r>
          </a:p>
        </p:txBody>
      </p:sp>
      <p:sp>
        <p:nvSpPr>
          <p:cNvPr id="160" name="Printed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5400000">
            <a:off x="8574882" y="4302918"/>
            <a:ext cx="996950" cy="9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02650">
              <a:defRPr/>
            </a:pPr>
            <a:r>
              <a:rPr lang="en-US" sz="600" dirty="0">
                <a:solidFill>
                  <a:srgbClr val="000000"/>
                </a:solidFill>
                <a:latin typeface="+mn-lt"/>
                <a:cs typeface="Arial" charset="0"/>
              </a:rPr>
              <a:t>Printed 08/06/2006 17:52:59</a:t>
            </a:r>
          </a:p>
        </p:txBody>
      </p:sp>
      <p:graphicFrame>
        <p:nvGraphicFramePr>
          <p:cNvPr id="161" name="AutoShape 37"/>
          <p:cNvGraphicFramePr>
            <a:graphicFrameLocks/>
          </p:cNvGraphicFramePr>
          <p:nvPr>
            <p:custDataLst>
              <p:tags r:id="rId7"/>
            </p:custDataLst>
          </p:nvPr>
        </p:nvGraphicFramePr>
        <p:xfrm>
          <a:off x="0" y="0"/>
          <a:ext cx="16192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64" r:id="rId12" imgW="0" imgH="0" progId="">
                  <p:embed/>
                </p:oleObj>
              </mc:Choice>
              <mc:Fallback>
                <p:oleObj r:id="rId12" imgW="0" imgH="0" progId="">
                  <p:embed/>
                  <p:pic>
                    <p:nvPicPr>
                      <p:cNvPr id="0" name="AutoShape 37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25" cy="16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22" y="273740"/>
            <a:ext cx="3008043" cy="3140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4988" y="273740"/>
            <a:ext cx="5112217" cy="1946974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6922" y="1435094"/>
            <a:ext cx="3008043" cy="219820"/>
          </a:xfrm>
        </p:spPr>
        <p:txBody>
          <a:bodyPr/>
          <a:lstStyle>
            <a:lvl1pPr marL="0" indent="0">
              <a:buNone/>
              <a:defRPr sz="1400"/>
            </a:lvl1pPr>
            <a:lvl2pPr marL="460442" indent="0">
              <a:buNone/>
              <a:defRPr sz="1200"/>
            </a:lvl2pPr>
            <a:lvl3pPr marL="920967" indent="0">
              <a:buNone/>
              <a:defRPr sz="1000"/>
            </a:lvl3pPr>
            <a:lvl4pPr marL="1381458" indent="0">
              <a:buNone/>
              <a:defRPr sz="900"/>
            </a:lvl4pPr>
            <a:lvl5pPr marL="1841945" indent="0">
              <a:buNone/>
              <a:defRPr sz="900"/>
            </a:lvl5pPr>
            <a:lvl6pPr marL="2302434" indent="0">
              <a:buNone/>
              <a:defRPr sz="900"/>
            </a:lvl6pPr>
            <a:lvl7pPr marL="2762922" indent="0">
              <a:buNone/>
              <a:defRPr sz="900"/>
            </a:lvl7pPr>
            <a:lvl8pPr marL="3223409" indent="0">
              <a:buNone/>
              <a:defRPr sz="900"/>
            </a:lvl8pPr>
            <a:lvl9pPr marL="3683896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3" name="doc id"/>
          <p:cNvSpPr>
            <a:spLocks noGrp="1" noChangeArrowheads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 defTabSz="896165"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  <p:sp>
        <p:nvSpPr>
          <p:cNvPr id="165" name="pg num"/>
          <p:cNvSpPr>
            <a:spLocks noGrp="1" noChangeArrowheads="1"/>
          </p:cNvSpPr>
          <p:nvPr>
            <p:ph type="sldNum" sz="quarter" idx="4"/>
            <p:custDataLst>
              <p:tags r:id="rId9"/>
            </p:custDataLst>
          </p:nvPr>
        </p:nvSpPr>
        <p:spPr>
          <a:xfrm>
            <a:off x="7010400" y="6597352"/>
            <a:ext cx="1905000" cy="260649"/>
          </a:xfrm>
          <a:prstGeom prst="rect">
            <a:avLst/>
          </a:prstGeom>
        </p:spPr>
        <p:txBody>
          <a:bodyPr/>
          <a:lstStyle>
            <a:lvl1pPr defTabSz="896165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 algn="r">
              <a:defRPr/>
            </a:pPr>
            <a:fld id="{D1950536-DF48-4301-BDDA-FFCCA9827E63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Rectangle 312"/>
          <p:cNvSpPr>
            <a:spLocks noChangeArrowheads="1"/>
          </p:cNvSpPr>
          <p:nvPr userDrawn="1"/>
        </p:nvSpPr>
        <p:spPr bwMode="auto">
          <a:xfrm rot="-10800000">
            <a:off x="0" y="0"/>
            <a:ext cx="9145016" cy="241300"/>
          </a:xfrm>
          <a:prstGeom prst="rect">
            <a:avLst/>
          </a:prstGeom>
          <a:gradFill flip="none" rotWithShape="1">
            <a:gsLst>
              <a:gs pos="0">
                <a:srgbClr val="082A60"/>
              </a:gs>
              <a:gs pos="25000">
                <a:srgbClr val="505877"/>
              </a:gs>
              <a:gs pos="50000">
                <a:srgbClr val="AFB1BA"/>
              </a:gs>
              <a:gs pos="75000">
                <a:srgbClr val="EAEAEC"/>
              </a:gs>
              <a:gs pos="99000">
                <a:srgbClr val="FDFDFE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02650">
              <a:defRPr/>
            </a:pPr>
            <a:endParaRPr lang="ru-RU" sz="12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sp>
        <p:nvSpPr>
          <p:cNvPr id="151" name="Freeform 353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6532562" y="0"/>
            <a:ext cx="2611438" cy="2397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" y="164"/>
              </a:cxn>
              <a:cxn ang="0">
                <a:pos x="1612" y="164"/>
              </a:cxn>
              <a:cxn ang="0">
                <a:pos x="1612" y="0"/>
              </a:cxn>
              <a:cxn ang="0">
                <a:pos x="0" y="0"/>
              </a:cxn>
            </a:cxnLst>
            <a:rect l="0" t="0" r="r" b="b"/>
            <a:pathLst>
              <a:path w="1612" h="164">
                <a:moveTo>
                  <a:pt x="0" y="0"/>
                </a:moveTo>
                <a:lnTo>
                  <a:pt x="95" y="164"/>
                </a:lnTo>
                <a:lnTo>
                  <a:pt x="1612" y="164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lIns="92090" tIns="46052" rIns="92090" bIns="46052"/>
          <a:lstStyle/>
          <a:p>
            <a:pPr defTabSz="902650">
              <a:defRPr/>
            </a:pPr>
            <a:endParaRPr lang="ru-RU" sz="12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sp>
        <p:nvSpPr>
          <p:cNvPr id="152" name="AutoShape 196"/>
          <p:cNvSpPr>
            <a:spLocks noChangeAspect="1" noChangeArrowheads="1" noTextEdit="1"/>
          </p:cNvSpPr>
          <p:nvPr>
            <p:custDataLst>
              <p:tags r:id="rId3"/>
            </p:custDataLst>
          </p:nvPr>
        </p:nvSpPr>
        <p:spPr bwMode="auto">
          <a:xfrm>
            <a:off x="-6350" y="-26988"/>
            <a:ext cx="917416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90" tIns="46052" rIns="92090" bIns="46052"/>
          <a:lstStyle/>
          <a:p>
            <a:pPr defTabSz="902650">
              <a:defRPr/>
            </a:pPr>
            <a:endParaRPr lang="ru-RU" sz="12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grpSp>
        <p:nvGrpSpPr>
          <p:cNvPr id="153" name="Group 355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4763" y="6616700"/>
            <a:ext cx="9140825" cy="263525"/>
            <a:chOff x="3" y="4085"/>
            <a:chExt cx="5643" cy="163"/>
          </a:xfrm>
        </p:grpSpPr>
        <p:sp>
          <p:nvSpPr>
            <p:cNvPr id="154" name="Rectangle 36"/>
            <p:cNvSpPr>
              <a:spLocks noChangeArrowheads="1"/>
            </p:cNvSpPr>
            <p:nvPr userDrawn="1">
              <p:custDataLst>
                <p:tags r:id="rId10"/>
              </p:custDataLst>
            </p:nvPr>
          </p:nvSpPr>
          <p:spPr bwMode="auto">
            <a:xfrm flipH="1">
              <a:off x="3" y="4087"/>
              <a:ext cx="5636" cy="161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902650">
                <a:defRPr/>
              </a:pPr>
              <a:endParaRPr lang="ru-RU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155" name="Freeform 354"/>
            <p:cNvSpPr>
              <a:spLocks/>
            </p:cNvSpPr>
            <p:nvPr userDrawn="1"/>
          </p:nvSpPr>
          <p:spPr bwMode="auto">
            <a:xfrm flipV="1">
              <a:off x="4034" y="4085"/>
              <a:ext cx="1612" cy="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5" y="164"/>
                </a:cxn>
                <a:cxn ang="0">
                  <a:pos x="1612" y="164"/>
                </a:cxn>
                <a:cxn ang="0">
                  <a:pos x="1612" y="0"/>
                </a:cxn>
                <a:cxn ang="0">
                  <a:pos x="0" y="0"/>
                </a:cxn>
              </a:cxnLst>
              <a:rect l="0" t="0" r="r" b="b"/>
              <a:pathLst>
                <a:path w="1612" h="164">
                  <a:moveTo>
                    <a:pt x="0" y="0"/>
                  </a:moveTo>
                  <a:lnTo>
                    <a:pt x="95" y="164"/>
                  </a:lnTo>
                  <a:lnTo>
                    <a:pt x="1612" y="164"/>
                  </a:lnTo>
                  <a:lnTo>
                    <a:pt x="16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defTabSz="902650">
                <a:defRPr/>
              </a:pPr>
              <a:endParaRPr lang="ru-RU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</p:txBody>
        </p:sp>
      </p:grpSp>
      <p:grpSp>
        <p:nvGrpSpPr>
          <p:cNvPr id="156" name="McK Slide Elements"/>
          <p:cNvGrpSpPr>
            <a:grpSpLocks/>
          </p:cNvGrpSpPr>
          <p:nvPr/>
        </p:nvGrpSpPr>
        <p:grpSpPr bwMode="auto">
          <a:xfrm>
            <a:off x="125413" y="542925"/>
            <a:ext cx="8793162" cy="6292850"/>
            <a:chOff x="77" y="335"/>
            <a:chExt cx="5429" cy="3885"/>
          </a:xfrm>
        </p:grpSpPr>
        <p:sp>
          <p:nvSpPr>
            <p:cNvPr id="157" name="McK Measure" hidden="1"/>
            <p:cNvSpPr txBox="1">
              <a:spLocks noChangeArrowheads="1"/>
            </p:cNvSpPr>
            <p:nvPr userDrawn="1"/>
          </p:nvSpPr>
          <p:spPr bwMode="auto">
            <a:xfrm>
              <a:off x="77" y="335"/>
              <a:ext cx="542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defTabSz="901786">
                <a:defRPr/>
              </a:pPr>
              <a:r>
                <a:rPr lang="en-US" sz="1600" dirty="0">
                  <a:solidFill>
                    <a:srgbClr val="000000"/>
                  </a:solidFill>
                  <a:latin typeface="+mn-lt"/>
                  <a:cs typeface="Arial" charset="0"/>
                </a:rPr>
                <a:t>Unit of measure</a:t>
              </a:r>
            </a:p>
          </p:txBody>
        </p:sp>
        <p:sp>
          <p:nvSpPr>
            <p:cNvPr id="158" name="McK Footnote" hidden="1"/>
            <p:cNvSpPr txBox="1">
              <a:spLocks noChangeArrowheads="1"/>
            </p:cNvSpPr>
            <p:nvPr userDrawn="1"/>
          </p:nvSpPr>
          <p:spPr bwMode="auto">
            <a:xfrm>
              <a:off x="79" y="3964"/>
              <a:ext cx="5145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812247" indent="-812247" defTabSz="901786">
                <a:tabLst>
                  <a:tab pos="722710" algn="r"/>
                </a:tabLst>
                <a:defRPr/>
              </a:pP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</a:t>
              </a:r>
              <a:r>
                <a:rPr lang="en-US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*</a:t>
              </a: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Сноска</a:t>
              </a:r>
              <a:endParaRPr lang="en-US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  <a:p>
              <a:pPr marL="812247" indent="-812247" defTabSz="901786">
                <a:spcBef>
                  <a:spcPct val="20000"/>
                </a:spcBef>
                <a:tabLst>
                  <a:tab pos="722710" algn="r"/>
                </a:tabLst>
                <a:defRPr/>
              </a:pP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Источник</a:t>
              </a:r>
              <a:r>
                <a:rPr lang="en-US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:</a:t>
              </a: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Источник</a:t>
              </a:r>
              <a:endParaRPr lang="en-US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</p:txBody>
        </p:sp>
      </p:grpSp>
      <p:sp>
        <p:nvSpPr>
          <p:cNvPr id="159" name="Working Draft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5400000">
            <a:off x="8191500" y="2765425"/>
            <a:ext cx="1763713" cy="9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02650">
              <a:defRPr/>
            </a:pPr>
            <a:r>
              <a:rPr lang="en-US" sz="600" dirty="0">
                <a:solidFill>
                  <a:srgbClr val="000000"/>
                </a:solidFill>
                <a:latin typeface="+mn-lt"/>
                <a:cs typeface="Arial" charset="0"/>
              </a:rPr>
              <a:t>Working Draft - Last Modified 09/06/2006 21:40:09</a:t>
            </a:r>
          </a:p>
        </p:txBody>
      </p:sp>
      <p:sp>
        <p:nvSpPr>
          <p:cNvPr id="160" name="Printed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5400000">
            <a:off x="8574882" y="4302918"/>
            <a:ext cx="996950" cy="9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02650">
              <a:defRPr/>
            </a:pPr>
            <a:r>
              <a:rPr lang="en-US" sz="600" dirty="0">
                <a:solidFill>
                  <a:srgbClr val="000000"/>
                </a:solidFill>
                <a:latin typeface="+mn-lt"/>
                <a:cs typeface="Arial" charset="0"/>
              </a:rPr>
              <a:t>Printed 08/06/2006 17:52:59</a:t>
            </a:r>
          </a:p>
        </p:txBody>
      </p:sp>
      <p:graphicFrame>
        <p:nvGraphicFramePr>
          <p:cNvPr id="161" name="AutoShape 37"/>
          <p:cNvGraphicFramePr>
            <a:graphicFrameLocks/>
          </p:cNvGraphicFramePr>
          <p:nvPr>
            <p:custDataLst>
              <p:tags r:id="rId7"/>
            </p:custDataLst>
          </p:nvPr>
        </p:nvGraphicFramePr>
        <p:xfrm>
          <a:off x="0" y="0"/>
          <a:ext cx="16192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8" r:id="rId12" imgW="0" imgH="0" progId="">
                  <p:embed/>
                </p:oleObj>
              </mc:Choice>
              <mc:Fallback>
                <p:oleObj r:id="rId12" imgW="0" imgH="0" progId="">
                  <p:embed/>
                  <p:pic>
                    <p:nvPicPr>
                      <p:cNvPr id="0" name="AutoShape 37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25" cy="16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546" y="4800940"/>
            <a:ext cx="5486400" cy="3140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1546" y="612390"/>
            <a:ext cx="5486400" cy="507831"/>
          </a:xfrm>
        </p:spPr>
        <p:txBody>
          <a:bodyPr/>
          <a:lstStyle>
            <a:lvl1pPr marL="0" indent="0">
              <a:buNone/>
              <a:defRPr sz="3300"/>
            </a:lvl1pPr>
            <a:lvl2pPr marL="460442" indent="0">
              <a:buNone/>
              <a:defRPr sz="2900"/>
            </a:lvl2pPr>
            <a:lvl3pPr marL="920967" indent="0">
              <a:buNone/>
              <a:defRPr sz="2400"/>
            </a:lvl3pPr>
            <a:lvl4pPr marL="1381458" indent="0">
              <a:buNone/>
              <a:defRPr sz="2000"/>
            </a:lvl4pPr>
            <a:lvl5pPr marL="1841945" indent="0">
              <a:buNone/>
              <a:defRPr sz="2000"/>
            </a:lvl5pPr>
            <a:lvl6pPr marL="2302434" indent="0">
              <a:buNone/>
              <a:defRPr sz="2000"/>
            </a:lvl6pPr>
            <a:lvl7pPr marL="2762922" indent="0">
              <a:buNone/>
              <a:defRPr sz="2000"/>
            </a:lvl7pPr>
            <a:lvl8pPr marL="3223409" indent="0">
              <a:buNone/>
              <a:defRPr sz="2000"/>
            </a:lvl8pPr>
            <a:lvl9pPr marL="3683896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1546" y="5367834"/>
            <a:ext cx="5486400" cy="219820"/>
          </a:xfrm>
        </p:spPr>
        <p:txBody>
          <a:bodyPr/>
          <a:lstStyle>
            <a:lvl1pPr marL="0" indent="0">
              <a:buNone/>
              <a:defRPr sz="1400"/>
            </a:lvl1pPr>
            <a:lvl2pPr marL="460442" indent="0">
              <a:buNone/>
              <a:defRPr sz="1200"/>
            </a:lvl2pPr>
            <a:lvl3pPr marL="920967" indent="0">
              <a:buNone/>
              <a:defRPr sz="1000"/>
            </a:lvl3pPr>
            <a:lvl4pPr marL="1381458" indent="0">
              <a:buNone/>
              <a:defRPr sz="900"/>
            </a:lvl4pPr>
            <a:lvl5pPr marL="1841945" indent="0">
              <a:buNone/>
              <a:defRPr sz="900"/>
            </a:lvl5pPr>
            <a:lvl6pPr marL="2302434" indent="0">
              <a:buNone/>
              <a:defRPr sz="900"/>
            </a:lvl6pPr>
            <a:lvl7pPr marL="2762922" indent="0">
              <a:buNone/>
              <a:defRPr sz="900"/>
            </a:lvl7pPr>
            <a:lvl8pPr marL="3223409" indent="0">
              <a:buNone/>
              <a:defRPr sz="900"/>
            </a:lvl8pPr>
            <a:lvl9pPr marL="3683896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3" name="doc id"/>
          <p:cNvSpPr>
            <a:spLocks noGrp="1" noChangeArrowheads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 defTabSz="896165"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  <p:sp>
        <p:nvSpPr>
          <p:cNvPr id="165" name="pg num"/>
          <p:cNvSpPr>
            <a:spLocks noGrp="1" noChangeArrowheads="1"/>
          </p:cNvSpPr>
          <p:nvPr>
            <p:ph type="sldNum" sz="quarter" idx="4"/>
            <p:custDataLst>
              <p:tags r:id="rId9"/>
            </p:custDataLst>
          </p:nvPr>
        </p:nvSpPr>
        <p:spPr>
          <a:xfrm>
            <a:off x="7010400" y="6597352"/>
            <a:ext cx="1905000" cy="260649"/>
          </a:xfrm>
          <a:prstGeom prst="rect">
            <a:avLst/>
          </a:prstGeom>
        </p:spPr>
        <p:txBody>
          <a:bodyPr/>
          <a:lstStyle>
            <a:lvl1pPr defTabSz="896165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 algn="r">
              <a:defRPr/>
            </a:pPr>
            <a:fld id="{D1950536-DF48-4301-BDDA-FFCCA9827E63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4.xml"/><Relationship Id="rId26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7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3.xml"/><Relationship Id="rId25" Type="http://schemas.openxmlformats.org/officeDocument/2006/relationships/tags" Target="../tags/tag11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20" Type="http://schemas.openxmlformats.org/officeDocument/2006/relationships/tags" Target="../tags/tag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10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23" Type="http://schemas.openxmlformats.org/officeDocument/2006/relationships/tags" Target="../tags/tag9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Relationship Id="rId22" Type="http://schemas.openxmlformats.org/officeDocument/2006/relationships/tags" Target="../tags/tag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Rectangle 312"/>
          <p:cNvSpPr>
            <a:spLocks noChangeArrowheads="1"/>
          </p:cNvSpPr>
          <p:nvPr userDrawn="1"/>
        </p:nvSpPr>
        <p:spPr bwMode="auto">
          <a:xfrm rot="-10800000">
            <a:off x="0" y="0"/>
            <a:ext cx="9145016" cy="241300"/>
          </a:xfrm>
          <a:prstGeom prst="rect">
            <a:avLst/>
          </a:prstGeom>
          <a:gradFill flip="none" rotWithShape="1">
            <a:gsLst>
              <a:gs pos="0">
                <a:srgbClr val="082A60"/>
              </a:gs>
              <a:gs pos="25000">
                <a:srgbClr val="505877"/>
              </a:gs>
              <a:gs pos="50000">
                <a:srgbClr val="AFB1BA"/>
              </a:gs>
              <a:gs pos="75000">
                <a:srgbClr val="EAEAEC"/>
              </a:gs>
              <a:gs pos="99000">
                <a:srgbClr val="FDFDFE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02650">
              <a:defRPr/>
            </a:pPr>
            <a:endParaRPr lang="ru-RU" sz="12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sp>
        <p:nvSpPr>
          <p:cNvPr id="1377" name="Freeform 353"/>
          <p:cNvSpPr>
            <a:spLocks/>
          </p:cNvSpPr>
          <p:nvPr>
            <p:custDataLst>
              <p:tags r:id="rId15"/>
            </p:custDataLst>
          </p:nvPr>
        </p:nvSpPr>
        <p:spPr bwMode="auto">
          <a:xfrm>
            <a:off x="6532562" y="0"/>
            <a:ext cx="2611438" cy="2397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" y="164"/>
              </a:cxn>
              <a:cxn ang="0">
                <a:pos x="1612" y="164"/>
              </a:cxn>
              <a:cxn ang="0">
                <a:pos x="1612" y="0"/>
              </a:cxn>
              <a:cxn ang="0">
                <a:pos x="0" y="0"/>
              </a:cxn>
            </a:cxnLst>
            <a:rect l="0" t="0" r="r" b="b"/>
            <a:pathLst>
              <a:path w="1612" h="164">
                <a:moveTo>
                  <a:pt x="0" y="0"/>
                </a:moveTo>
                <a:lnTo>
                  <a:pt x="95" y="164"/>
                </a:lnTo>
                <a:lnTo>
                  <a:pt x="1612" y="164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lIns="92090" tIns="46052" rIns="92090" bIns="46052"/>
          <a:lstStyle/>
          <a:p>
            <a:pPr defTabSz="902650">
              <a:defRPr/>
            </a:pPr>
            <a:endParaRPr lang="ru-RU" sz="12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sp>
        <p:nvSpPr>
          <p:cNvPr id="1220" name="AutoShape 196"/>
          <p:cNvSpPr>
            <a:spLocks noChangeAspect="1" noChangeArrowheads="1" noTextEdit="1"/>
          </p:cNvSpPr>
          <p:nvPr>
            <p:custDataLst>
              <p:tags r:id="rId16"/>
            </p:custDataLst>
          </p:nvPr>
        </p:nvSpPr>
        <p:spPr bwMode="auto">
          <a:xfrm>
            <a:off x="-6350" y="-26988"/>
            <a:ext cx="917416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90" tIns="46052" rIns="92090" bIns="46052"/>
          <a:lstStyle/>
          <a:p>
            <a:pPr defTabSz="902650">
              <a:defRPr/>
            </a:pPr>
            <a:endParaRPr lang="ru-RU" sz="12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grpSp>
        <p:nvGrpSpPr>
          <p:cNvPr id="1031" name="Group 355"/>
          <p:cNvGrpSpPr>
            <a:grpSpLocks/>
          </p:cNvGrpSpPr>
          <p:nvPr>
            <p:custDataLst>
              <p:tags r:id="rId17"/>
            </p:custDataLst>
          </p:nvPr>
        </p:nvGrpSpPr>
        <p:grpSpPr bwMode="auto">
          <a:xfrm>
            <a:off x="4763" y="6616700"/>
            <a:ext cx="9140825" cy="263525"/>
            <a:chOff x="3" y="4085"/>
            <a:chExt cx="5643" cy="163"/>
          </a:xfrm>
        </p:grpSpPr>
        <p:sp>
          <p:nvSpPr>
            <p:cNvPr id="1060" name="Rectangle 36"/>
            <p:cNvSpPr>
              <a:spLocks noChangeArrowheads="1"/>
            </p:cNvSpPr>
            <p:nvPr userDrawn="1">
              <p:custDataLst>
                <p:tags r:id="rId25"/>
              </p:custDataLst>
            </p:nvPr>
          </p:nvSpPr>
          <p:spPr bwMode="auto">
            <a:xfrm flipH="1">
              <a:off x="3" y="4087"/>
              <a:ext cx="5636" cy="161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902650">
                <a:defRPr/>
              </a:pPr>
              <a:endParaRPr lang="ru-RU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1378" name="Freeform 354"/>
            <p:cNvSpPr>
              <a:spLocks/>
            </p:cNvSpPr>
            <p:nvPr userDrawn="1"/>
          </p:nvSpPr>
          <p:spPr bwMode="auto">
            <a:xfrm flipV="1">
              <a:off x="4034" y="4085"/>
              <a:ext cx="1612" cy="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5" y="164"/>
                </a:cxn>
                <a:cxn ang="0">
                  <a:pos x="1612" y="164"/>
                </a:cxn>
                <a:cxn ang="0">
                  <a:pos x="1612" y="0"/>
                </a:cxn>
                <a:cxn ang="0">
                  <a:pos x="0" y="0"/>
                </a:cxn>
              </a:cxnLst>
              <a:rect l="0" t="0" r="r" b="b"/>
              <a:pathLst>
                <a:path w="1612" h="164">
                  <a:moveTo>
                    <a:pt x="0" y="0"/>
                  </a:moveTo>
                  <a:lnTo>
                    <a:pt x="95" y="164"/>
                  </a:lnTo>
                  <a:lnTo>
                    <a:pt x="1612" y="164"/>
                  </a:lnTo>
                  <a:lnTo>
                    <a:pt x="16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defTabSz="902650">
                <a:defRPr/>
              </a:pPr>
              <a:endParaRPr lang="ru-RU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</p:txBody>
        </p:sp>
      </p:grpSp>
      <p:sp>
        <p:nvSpPr>
          <p:cNvPr id="1033" name="Rectangle 2"/>
          <p:cNvSpPr>
            <a:spLocks noGrp="1" noChangeArrowheads="1"/>
          </p:cNvSpPr>
          <p:nvPr>
            <p:ph type="title"/>
            <p:custDataLst>
              <p:tags r:id="rId18"/>
            </p:custDataLst>
          </p:nvPr>
        </p:nvSpPr>
        <p:spPr bwMode="auto">
          <a:xfrm>
            <a:off x="107504" y="260648"/>
            <a:ext cx="8793162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4" name="Rectangle 3"/>
          <p:cNvSpPr>
            <a:spLocks noGrp="1" noChangeArrowheads="1"/>
          </p:cNvSpPr>
          <p:nvPr>
            <p:ph type="body" idx="1"/>
            <p:custDataLst>
              <p:tags r:id="rId19"/>
            </p:custDataLst>
          </p:nvPr>
        </p:nvSpPr>
        <p:spPr bwMode="auto">
          <a:xfrm>
            <a:off x="125413" y="1298575"/>
            <a:ext cx="8793162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35" name="McK Slide Elements"/>
          <p:cNvGrpSpPr>
            <a:grpSpLocks/>
          </p:cNvGrpSpPr>
          <p:nvPr/>
        </p:nvGrpSpPr>
        <p:grpSpPr bwMode="auto">
          <a:xfrm>
            <a:off x="125413" y="542925"/>
            <a:ext cx="8793162" cy="6292850"/>
            <a:chOff x="77" y="335"/>
            <a:chExt cx="5429" cy="3885"/>
          </a:xfrm>
        </p:grpSpPr>
        <p:sp>
          <p:nvSpPr>
            <p:cNvPr id="1032" name="McK Measure" hidden="1"/>
            <p:cNvSpPr txBox="1">
              <a:spLocks noChangeArrowheads="1"/>
            </p:cNvSpPr>
            <p:nvPr userDrawn="1"/>
          </p:nvSpPr>
          <p:spPr bwMode="auto">
            <a:xfrm>
              <a:off x="77" y="335"/>
              <a:ext cx="542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defTabSz="901786">
                <a:defRPr/>
              </a:pPr>
              <a:r>
                <a:rPr lang="en-US" sz="1600" dirty="0">
                  <a:solidFill>
                    <a:srgbClr val="000000"/>
                  </a:solidFill>
                  <a:latin typeface="+mn-lt"/>
                  <a:cs typeface="Arial" charset="0"/>
                </a:rPr>
                <a:t>Unit of measure</a:t>
              </a:r>
            </a:p>
          </p:txBody>
        </p:sp>
        <p:sp>
          <p:nvSpPr>
            <p:cNvPr id="2" name="McK Footnote" hidden="1"/>
            <p:cNvSpPr txBox="1">
              <a:spLocks noChangeArrowheads="1"/>
            </p:cNvSpPr>
            <p:nvPr userDrawn="1"/>
          </p:nvSpPr>
          <p:spPr bwMode="auto">
            <a:xfrm>
              <a:off x="79" y="3964"/>
              <a:ext cx="5145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812247" indent="-812247" defTabSz="901786">
                <a:tabLst>
                  <a:tab pos="722710" algn="r"/>
                </a:tabLst>
                <a:defRPr/>
              </a:pP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</a:t>
              </a:r>
              <a:r>
                <a:rPr lang="en-US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*</a:t>
              </a: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Сноска</a:t>
              </a:r>
              <a:endParaRPr lang="en-US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  <a:p>
              <a:pPr marL="812247" indent="-812247" defTabSz="901786">
                <a:spcBef>
                  <a:spcPct val="20000"/>
                </a:spcBef>
                <a:tabLst>
                  <a:tab pos="722710" algn="r"/>
                </a:tabLst>
                <a:defRPr/>
              </a:pP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Источник</a:t>
              </a:r>
              <a:r>
                <a:rPr lang="en-US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:</a:t>
              </a:r>
              <a:r>
                <a:rPr lang="ru-RU" sz="1200" dirty="0">
                  <a:solidFill>
                    <a:srgbClr val="000000"/>
                  </a:solidFill>
                  <a:latin typeface="+mn-lt"/>
                  <a:cs typeface="Arial" charset="0"/>
                </a:rPr>
                <a:t>	Источник</a:t>
              </a:r>
              <a:endParaRPr lang="en-US" sz="1200" dirty="0">
                <a:solidFill>
                  <a:srgbClr val="000000"/>
                </a:solidFill>
                <a:latin typeface="+mn-lt"/>
                <a:cs typeface="Arial" charset="0"/>
              </a:endParaRPr>
            </a:p>
          </p:txBody>
        </p:sp>
      </p:grpSp>
      <p:sp>
        <p:nvSpPr>
          <p:cNvPr id="1052" name="Working Draft" hidden="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 rot="5400000">
            <a:off x="8191500" y="2765425"/>
            <a:ext cx="1763713" cy="9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02650">
              <a:defRPr/>
            </a:pPr>
            <a:r>
              <a:rPr lang="en-US" sz="600" dirty="0">
                <a:solidFill>
                  <a:srgbClr val="000000"/>
                </a:solidFill>
                <a:latin typeface="+mn-lt"/>
                <a:cs typeface="Arial" charset="0"/>
              </a:rPr>
              <a:t>Working Draft - Last Modified 09/06/2006 21:40:09</a:t>
            </a:r>
          </a:p>
        </p:txBody>
      </p:sp>
      <p:sp>
        <p:nvSpPr>
          <p:cNvPr id="1053" name="Printed" hidden="1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 rot="5400000">
            <a:off x="8574882" y="4302918"/>
            <a:ext cx="996950" cy="9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02650">
              <a:defRPr/>
            </a:pPr>
            <a:r>
              <a:rPr lang="en-US" sz="600" dirty="0">
                <a:solidFill>
                  <a:srgbClr val="000000"/>
                </a:solidFill>
                <a:latin typeface="+mn-lt"/>
                <a:cs typeface="Arial" charset="0"/>
              </a:rPr>
              <a:t>Printed 08/06/2006 17:52:59</a:t>
            </a:r>
          </a:p>
        </p:txBody>
      </p:sp>
      <p:sp>
        <p:nvSpPr>
          <p:cNvPr id="1029" name="doc id"/>
          <p:cNvSpPr>
            <a:spLocks noGrp="1" noChangeArrowheads="1"/>
          </p:cNvSpPr>
          <p:nvPr>
            <p:ph type="ftr" sz="quarter" idx="3"/>
            <p:custDataLst>
              <p:tags r:id="rId22"/>
            </p:custDataLst>
          </p:nvPr>
        </p:nvSpPr>
        <p:spPr bwMode="auto">
          <a:xfrm>
            <a:off x="150813" y="36513"/>
            <a:ext cx="6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8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graphicFrame>
        <p:nvGraphicFramePr>
          <p:cNvPr id="1026" name="AutoShape 37"/>
          <p:cNvGraphicFramePr>
            <a:graphicFrameLocks/>
          </p:cNvGraphicFramePr>
          <p:nvPr>
            <p:custDataLst>
              <p:tags r:id="rId23"/>
            </p:custDataLst>
          </p:nvPr>
        </p:nvGraphicFramePr>
        <p:xfrm>
          <a:off x="0" y="0"/>
          <a:ext cx="16192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26" imgW="0" imgH="0" progId="">
                  <p:embed/>
                </p:oleObj>
              </mc:Choice>
              <mc:Fallback>
                <p:oleObj r:id="rId26" imgW="0" imgH="0" progId="">
                  <p:embed/>
                  <p:pic>
                    <p:nvPicPr>
                      <p:cNvPr id="0" name="AutoShape 37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25" cy="16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" name="pg num"/>
          <p:cNvSpPr>
            <a:spLocks noGrp="1" noChangeArrowheads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7010400" y="6597352"/>
            <a:ext cx="1905000" cy="260649"/>
          </a:xfrm>
          <a:prstGeom prst="rect">
            <a:avLst/>
          </a:prstGeom>
        </p:spPr>
        <p:txBody>
          <a:bodyPr/>
          <a:lstStyle>
            <a:lvl1pPr defTabSz="896165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 algn="r">
              <a:defRPr/>
            </a:pPr>
            <a:fld id="{D1950536-DF48-4301-BDDA-FFCCA9827E63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5" r:id="rId1"/>
    <p:sldLayoutId id="2147484176" r:id="rId2"/>
    <p:sldLayoutId id="2147484177" r:id="rId3"/>
    <p:sldLayoutId id="2147484178" r:id="rId4"/>
    <p:sldLayoutId id="2147484179" r:id="rId5"/>
    <p:sldLayoutId id="2147484180" r:id="rId6"/>
    <p:sldLayoutId id="2147484181" r:id="rId7"/>
    <p:sldLayoutId id="2147484182" r:id="rId8"/>
    <p:sldLayoutId id="2147484183" r:id="rId9"/>
    <p:sldLayoutId id="2147484184" r:id="rId10"/>
    <p:sldLayoutId id="2147484185" r:id="rId11"/>
    <p:sldLayoutId id="2147484186" r:id="rId12"/>
  </p:sldLayoutIdLst>
  <p:hf hdr="0" dt="0"/>
  <p:txStyles>
    <p:titleStyle>
      <a:lvl1pPr algn="l" defTabSz="90170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0170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0170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0170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0170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0442" algn="l" defTabSz="901786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20967" algn="l" defTabSz="901786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81458" algn="l" defTabSz="901786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41945" algn="l" defTabSz="901786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344488" indent="-344488" algn="l" defTabSz="901700" rtl="0" eaLnBrk="0" fontAlgn="base" hangingPunct="0">
        <a:spcBef>
          <a:spcPct val="0"/>
        </a:spcBef>
        <a:spcAft>
          <a:spcPct val="0"/>
        </a:spcAft>
        <a:buSzPct val="12000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44463" indent="-142875" algn="l" defTabSz="901700" rtl="0" eaLnBrk="0" fontAlgn="base" hangingPunct="0">
        <a:spcBef>
          <a:spcPct val="0"/>
        </a:spcBef>
        <a:spcAft>
          <a:spcPct val="0"/>
        </a:spcAft>
        <a:buSzPct val="120000"/>
        <a:buChar char="•"/>
        <a:defRPr sz="1600">
          <a:solidFill>
            <a:schemeClr val="tx1"/>
          </a:solidFill>
          <a:latin typeface="+mn-lt"/>
        </a:defRPr>
      </a:lvl2pPr>
      <a:lvl3pPr marL="296863" indent="-149225" algn="l" defTabSz="901700" rtl="0" eaLnBrk="0" fontAlgn="base" hangingPunct="0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3pPr>
      <a:lvl4pPr marL="433388" indent="-134938" algn="l" defTabSz="901700" rtl="0" eaLnBrk="0" fontAlgn="base" hangingPunct="0">
        <a:spcBef>
          <a:spcPct val="0"/>
        </a:spcBef>
        <a:spcAft>
          <a:spcPct val="0"/>
        </a:spcAft>
        <a:buSzPct val="89000"/>
        <a:buChar char="•"/>
        <a:defRPr sz="1600">
          <a:solidFill>
            <a:schemeClr val="tx1"/>
          </a:solidFill>
          <a:latin typeface="+mn-lt"/>
        </a:defRPr>
      </a:lvl4pPr>
      <a:lvl5pPr marL="585788" indent="-149225" algn="l" defTabSz="901700" rtl="0" eaLnBrk="0" fontAlgn="base" hangingPunct="0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5pPr>
      <a:lvl6pPr marL="1047292" indent="-150297" algn="l" defTabSz="901786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6pPr>
      <a:lvl7pPr marL="1507781" indent="-150297" algn="l" defTabSz="901786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7pPr>
      <a:lvl8pPr marL="1968266" indent="-150297" algn="l" defTabSz="901786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8pPr>
      <a:lvl9pPr marL="2428755" indent="-150297" algn="l" defTabSz="901786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209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0442" algn="l" defTabSz="9209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0967" algn="l" defTabSz="9209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81458" algn="l" defTabSz="9209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41945" algn="l" defTabSz="9209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02434" algn="l" defTabSz="9209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62922" algn="l" defTabSz="9209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23409" algn="l" defTabSz="9209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83896" algn="l" defTabSz="9209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11" Type="http://schemas.openxmlformats.org/officeDocument/2006/relationships/image" Target="../media/image2.png"/><Relationship Id="rId5" Type="http://schemas.openxmlformats.org/officeDocument/2006/relationships/chart" Target="../charts/chart3.xml"/><Relationship Id="rId10" Type="http://schemas.openxmlformats.org/officeDocument/2006/relationships/chart" Target="../charts/chart8.xml"/><Relationship Id="rId4" Type="http://schemas.openxmlformats.org/officeDocument/2006/relationships/chart" Target="../charts/chart2.xml"/><Relationship Id="rId9" Type="http://schemas.openxmlformats.org/officeDocument/2006/relationships/chart" Target="../charts/char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4.xml"/><Relationship Id="rId3" Type="http://schemas.openxmlformats.org/officeDocument/2006/relationships/chart" Target="../charts/chart9.xml"/><Relationship Id="rId7" Type="http://schemas.openxmlformats.org/officeDocument/2006/relationships/chart" Target="../charts/chart1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2.xml"/><Relationship Id="rId11" Type="http://schemas.openxmlformats.org/officeDocument/2006/relationships/image" Target="../media/image2.png"/><Relationship Id="rId5" Type="http://schemas.openxmlformats.org/officeDocument/2006/relationships/chart" Target="../charts/chart11.xml"/><Relationship Id="rId10" Type="http://schemas.openxmlformats.org/officeDocument/2006/relationships/chart" Target="../charts/chart16.xml"/><Relationship Id="rId4" Type="http://schemas.openxmlformats.org/officeDocument/2006/relationships/chart" Target="../charts/chart10.xml"/><Relationship Id="rId9" Type="http://schemas.openxmlformats.org/officeDocument/2006/relationships/chart" Target="../charts/chart1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_____Microsoft_Excel_97-20033.xls"/><Relationship Id="rId13" Type="http://schemas.openxmlformats.org/officeDocument/2006/relationships/diagramLayout" Target="../diagrams/layout2.xml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png"/><Relationship Id="rId12" Type="http://schemas.openxmlformats.org/officeDocument/2006/relationships/diagramData" Target="../diagrams/data2.xml"/><Relationship Id="rId2" Type="http://schemas.openxmlformats.org/officeDocument/2006/relationships/slideLayout" Target="../slideLayouts/slideLayout12.xml"/><Relationship Id="rId16" Type="http://schemas.microsoft.com/office/2007/relationships/diagramDrawing" Target="../diagrams/drawing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_____Microsoft_Excel_97-20032.xls"/><Relationship Id="rId11" Type="http://schemas.openxmlformats.org/officeDocument/2006/relationships/image" Target="../media/image2.png"/><Relationship Id="rId5" Type="http://schemas.openxmlformats.org/officeDocument/2006/relationships/image" Target="../media/image3.png"/><Relationship Id="rId15" Type="http://schemas.openxmlformats.org/officeDocument/2006/relationships/diagramColors" Target="../diagrams/colors2.xml"/><Relationship Id="rId10" Type="http://schemas.openxmlformats.org/officeDocument/2006/relationships/oleObject" Target="../embeddings/_____Microsoft_Excel_97-20035.xls"/><Relationship Id="rId4" Type="http://schemas.openxmlformats.org/officeDocument/2006/relationships/oleObject" Target="../embeddings/_____Microsoft_Excel_97-20031.xls"/><Relationship Id="rId9" Type="http://schemas.openxmlformats.org/officeDocument/2006/relationships/oleObject" Target="../embeddings/_____Microsoft_Excel_97-20034.xls"/><Relationship Id="rId1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7" Type="http://schemas.openxmlformats.org/officeDocument/2006/relationships/image" Target="../media/image2.png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1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 txBox="1">
            <a:spLocks/>
          </p:cNvSpPr>
          <p:nvPr/>
        </p:nvSpPr>
        <p:spPr bwMode="auto">
          <a:xfrm>
            <a:off x="466514" y="2829694"/>
            <a:ext cx="8475005" cy="1368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86" tIns="46643" rIns="93286" bIns="46643"/>
          <a:lstStyle/>
          <a:p>
            <a:pPr algn="ctr" defTabSz="913429">
              <a:defRPr/>
            </a:pPr>
            <a:endParaRPr lang="ru-RU" sz="24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429">
              <a:defRPr/>
            </a:pPr>
            <a:endParaRPr lang="ru-RU" sz="24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429">
              <a:defRPr/>
            </a:pPr>
            <a:endParaRPr lang="ru-RU" sz="2400" dirty="0">
              <a:latin typeface="Calibri" pitchFamily="34" charset="0"/>
            </a:endParaRPr>
          </a:p>
          <a:p>
            <a:pPr algn="ctr" defTabSz="913429">
              <a:defRPr/>
            </a:pPr>
            <a:endParaRPr lang="ru-RU" sz="2900" dirty="0">
              <a:latin typeface="Calibri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76234" y="2886386"/>
            <a:ext cx="8646708" cy="1397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190" tIns="47595" rIns="95190" bIns="47595"/>
          <a:lstStyle/>
          <a:p>
            <a:pPr algn="ctr" defTabSz="932071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32071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32071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Calibri" pitchFamily="34" charset="0"/>
            </a:endParaRPr>
          </a:p>
          <a:p>
            <a:pPr algn="ctr" defTabSz="932071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 dirty="0">
              <a:latin typeface="Calibri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07504" y="2636913"/>
            <a:ext cx="9036496" cy="1024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9724" tIns="49862" rIns="99724" bIns="49862">
            <a:spAutoFit/>
          </a:bodyPr>
          <a:lstStyle/>
          <a:p>
            <a:pPr algn="ctr" defTabSz="976468">
              <a:defRPr/>
            </a:pPr>
            <a:r>
              <a:rPr lang="ru-RU" sz="2000" b="1" dirty="0" smtClean="0">
                <a:solidFill>
                  <a:schemeClr val="accent1">
                    <a:lumMod val="25000"/>
                  </a:schemeClr>
                </a:solidFill>
                <a:latin typeface="+mn-lt"/>
              </a:rPr>
              <a:t>Меры, принимаемые органами государственной власти Иркутской области по снижению уровня безработицы, </a:t>
            </a:r>
            <a:r>
              <a:rPr lang="ru-RU" sz="2000" b="1" dirty="0" err="1" smtClean="0">
                <a:solidFill>
                  <a:schemeClr val="accent1">
                    <a:lumMod val="25000"/>
                  </a:schemeClr>
                </a:solidFill>
                <a:latin typeface="+mn-lt"/>
              </a:rPr>
              <a:t>самозанятости</a:t>
            </a:r>
            <a:r>
              <a:rPr lang="ru-RU" sz="2000" b="1" dirty="0" smtClean="0">
                <a:solidFill>
                  <a:schemeClr val="accent1">
                    <a:lumMod val="25000"/>
                  </a:schemeClr>
                </a:solidFill>
                <a:latin typeface="+mn-lt"/>
              </a:rPr>
              <a:t> населения</a:t>
            </a:r>
          </a:p>
        </p:txBody>
      </p:sp>
      <p:pic>
        <p:nvPicPr>
          <p:cNvPr id="9" name="Picture 2" descr="http://www.irkobl.ru/irk/symbol/irkob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5308" y="881183"/>
            <a:ext cx="808903" cy="93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1" y="1893932"/>
            <a:ext cx="9144000" cy="304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9724" tIns="49862" rIns="99724" bIns="49862">
            <a:spAutoFit/>
          </a:bodyPr>
          <a:lstStyle/>
          <a:p>
            <a:pPr algn="ctr">
              <a:defRPr/>
            </a:pPr>
            <a:r>
              <a:rPr lang="ru-RU" sz="1300" dirty="0">
                <a:solidFill>
                  <a:schemeClr val="accent1">
                    <a:lumMod val="25000"/>
                  </a:schemeClr>
                </a:solidFill>
                <a:latin typeface="+mj-lt"/>
                <a:cs typeface="Times New Roman" pitchFamily="18" charset="0"/>
              </a:rPr>
              <a:t>МИНИСТЕРСТВО ТРУДА И ЗАНЯТОСТИ ИРКУТСКОЙ ОБЛАСТИ</a:t>
            </a: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4155308" y="5265765"/>
            <a:ext cx="4786212" cy="1052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24" tIns="49862" rIns="99724" bIns="49862">
            <a:spAutoFit/>
          </a:bodyPr>
          <a:lstStyle/>
          <a:p>
            <a:pPr algn="r">
              <a:spcAft>
                <a:spcPts val="0"/>
              </a:spcAft>
              <a:defRPr/>
            </a:pPr>
            <a:r>
              <a:rPr lang="ru-RU" sz="1700" b="1" i="1" dirty="0" smtClean="0">
                <a:solidFill>
                  <a:schemeClr val="accent1">
                    <a:lumMod val="25000"/>
                  </a:schemeClr>
                </a:solidFill>
                <a:latin typeface="+mn-lt"/>
              </a:rPr>
              <a:t>Министр труда и занятости</a:t>
            </a:r>
          </a:p>
          <a:p>
            <a:pPr algn="r">
              <a:spcAft>
                <a:spcPts val="0"/>
              </a:spcAft>
              <a:defRPr/>
            </a:pPr>
            <a:r>
              <a:rPr lang="ru-RU" sz="1700" b="1" i="1" dirty="0" smtClean="0">
                <a:solidFill>
                  <a:schemeClr val="accent1">
                    <a:lumMod val="25000"/>
                  </a:schemeClr>
                </a:solidFill>
                <a:latin typeface="+mn-lt"/>
              </a:rPr>
              <a:t>Иркутской области</a:t>
            </a:r>
            <a:endParaRPr lang="ru-RU" sz="1700" b="1" i="1" dirty="0">
              <a:solidFill>
                <a:schemeClr val="accent1">
                  <a:lumMod val="25000"/>
                </a:schemeClr>
              </a:solidFill>
              <a:latin typeface="+mn-lt"/>
            </a:endParaRPr>
          </a:p>
          <a:p>
            <a:pPr algn="r">
              <a:spcBef>
                <a:spcPts val="1309"/>
              </a:spcBef>
              <a:spcAft>
                <a:spcPts val="1309"/>
              </a:spcAft>
              <a:defRPr/>
            </a:pPr>
            <a:r>
              <a:rPr lang="ru-RU" sz="1700" b="1" i="1" dirty="0" smtClean="0">
                <a:solidFill>
                  <a:schemeClr val="accent1">
                    <a:lumMod val="25000"/>
                  </a:schemeClr>
                </a:solidFill>
                <a:latin typeface="+mn-lt"/>
              </a:rPr>
              <a:t>Воронцова Наталья Владимировна</a:t>
            </a:r>
            <a:endParaRPr lang="ru-RU" sz="1700" b="1" i="1" dirty="0">
              <a:solidFill>
                <a:schemeClr val="accent1">
                  <a:lumMod val="25000"/>
                </a:schemeClr>
              </a:solidFill>
              <a:latin typeface="+mn-lt"/>
            </a:endParaRPr>
          </a:p>
        </p:txBody>
      </p:sp>
      <p:cxnSp>
        <p:nvCxnSpPr>
          <p:cNvPr id="12" name="Прямая соединительная линия 8"/>
          <p:cNvCxnSpPr>
            <a:cxnSpLocks noChangeShapeType="1"/>
          </p:cNvCxnSpPr>
          <p:nvPr/>
        </p:nvCxnSpPr>
        <p:spPr bwMode="auto">
          <a:xfrm>
            <a:off x="4042503" y="5138073"/>
            <a:ext cx="4899017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785050" cy="576064"/>
          </a:xfrm>
        </p:spPr>
        <p:txBody>
          <a:bodyPr/>
          <a:lstStyle/>
          <a:p>
            <a:pPr algn="ctr"/>
            <a:r>
              <a:rPr lang="ru-RU" sz="1600" dirty="0" smtClean="0"/>
              <a:t>Меры, принимаемые министерством, </a:t>
            </a:r>
            <a:br>
              <a:rPr lang="ru-RU" sz="1600" dirty="0" smtClean="0"/>
            </a:br>
            <a:r>
              <a:rPr lang="ru-RU" sz="1600" dirty="0" smtClean="0"/>
              <a:t>по содействию </a:t>
            </a:r>
            <a:r>
              <a:rPr lang="ru-RU" sz="1600" dirty="0" err="1" smtClean="0"/>
              <a:t>самозанятости</a:t>
            </a:r>
            <a:r>
              <a:rPr lang="ru-RU" sz="1600" dirty="0" smtClean="0"/>
              <a:t> населения</a:t>
            </a:r>
            <a:endParaRPr lang="ru-RU" sz="16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1484784"/>
          <a:ext cx="8767067" cy="27064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r>
              <a:rPr lang="en-US" dirty="0" smtClean="0"/>
              <a:t>9</a:t>
            </a:r>
            <a:endParaRPr lang="en-US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179512" y="4221088"/>
          <a:ext cx="4968552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292080" y="4221088"/>
            <a:ext cx="3672408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/>
              <a:t>В 2016 году предпринимательскую деятельность зарегистрировали </a:t>
            </a:r>
          </a:p>
          <a:p>
            <a:r>
              <a:rPr lang="ru-RU" sz="1600" dirty="0" smtClean="0">
                <a:solidFill>
                  <a:srgbClr val="C00000"/>
                </a:solidFill>
              </a:rPr>
              <a:t>130 </a:t>
            </a:r>
            <a:r>
              <a:rPr lang="ru-RU" sz="1600" dirty="0" smtClean="0"/>
              <a:t>человек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292080" y="5157192"/>
            <a:ext cx="3672408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/>
              <a:t>В 2017 году предусмотрено оказание поддержки </a:t>
            </a:r>
            <a:r>
              <a:rPr lang="ru-RU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101</a:t>
            </a:r>
            <a:r>
              <a:rPr lang="ru-RU" sz="1600" dirty="0" smtClean="0"/>
              <a:t> гражданину. С начала 2017 года зарегистрировали свое дело </a:t>
            </a:r>
            <a:r>
              <a:rPr lang="ru-RU" sz="1600" dirty="0" smtClean="0">
                <a:solidFill>
                  <a:srgbClr val="C00000"/>
                </a:solidFill>
              </a:rPr>
              <a:t>71 </a:t>
            </a:r>
            <a:r>
              <a:rPr lang="ru-RU" sz="1600" dirty="0" smtClean="0"/>
              <a:t>человек </a:t>
            </a:r>
            <a:endParaRPr lang="ru-RU" sz="1600" dirty="0"/>
          </a:p>
        </p:txBody>
      </p:sp>
      <p:pic>
        <p:nvPicPr>
          <p:cNvPr id="10" name="Picture 2" descr="http://www.irkobl.ru/irk/symbol/irkobl.gi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5541" y="260653"/>
            <a:ext cx="57606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5" y="908721"/>
            <a:ext cx="1312863" cy="276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77" tIns="45688" rIns="91377" bIns="45688">
            <a:spAutoFit/>
          </a:bodyPr>
          <a:lstStyle/>
          <a:p>
            <a:pPr algn="ctr">
              <a:defRPr/>
            </a:pPr>
            <a:r>
              <a:rPr lang="ru-RU" sz="6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itchFamily="34" charset="0"/>
                <a:cs typeface="Times New Roman" pitchFamily="18" charset="0"/>
              </a:rPr>
              <a:t>МИНИСТЕРСТВО ТРУДА И ЗАНЯТОСТИ ИРКУТСКОЙ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785050" cy="576064"/>
          </a:xfrm>
        </p:spPr>
        <p:txBody>
          <a:bodyPr/>
          <a:lstStyle/>
          <a:p>
            <a:pPr algn="ctr"/>
            <a:r>
              <a:rPr lang="ru-RU" sz="1600" dirty="0" smtClean="0"/>
              <a:t>Меры, направленные на содействие занятости и </a:t>
            </a:r>
            <a:r>
              <a:rPr lang="ru-RU" sz="1600" dirty="0" err="1" smtClean="0"/>
              <a:t>самозанятости</a:t>
            </a:r>
            <a:r>
              <a:rPr lang="ru-RU" sz="1600" dirty="0" smtClean="0"/>
              <a:t> населения, принимаемые иными органами государственной власти Иркутской области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599" y="1298575"/>
            <a:ext cx="7946975" cy="125571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r>
              <a:rPr lang="ru-RU" dirty="0" smtClean="0"/>
              <a:t>1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179512" y="1268760"/>
            <a:ext cx="8496944" cy="1296144"/>
          </a:xfrm>
          <a:prstGeom prst="roundRect">
            <a:avLst/>
          </a:prstGeom>
          <a:ln>
            <a:noFill/>
            <a:headEnd type="none"/>
            <a:tailEnd type="triangle" w="med" len="lg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Министерство образования Иркутской области:</a:t>
            </a:r>
          </a:p>
          <a:p>
            <a:pPr indent="273050" defTabSz="252413">
              <a:buFont typeface="Wingdings" pitchFamily="2" charset="2"/>
              <a:buChar char="ü"/>
              <a:tabLst>
                <a:tab pos="7623175" algn="l"/>
              </a:tabLst>
            </a:pPr>
            <a:r>
              <a:rPr lang="ru-RU" sz="1400" dirty="0" smtClean="0">
                <a:solidFill>
                  <a:srgbClr val="002060"/>
                </a:solidFill>
              </a:rPr>
              <a:t>Осуществление качественной профессиональная ориентация молодежи как залога эффективного распределения трудовых ресурсов и повышения уровня занятости населения.</a:t>
            </a:r>
          </a:p>
          <a:p>
            <a:pPr indent="273050" defTabSz="252413">
              <a:buFont typeface="Wingdings" pitchFamily="2" charset="2"/>
              <a:buChar char="ü"/>
              <a:tabLst>
                <a:tab pos="7623175" algn="l"/>
              </a:tabLst>
            </a:pPr>
            <a:r>
              <a:rPr lang="ru-RU" sz="1400" dirty="0" smtClean="0">
                <a:solidFill>
                  <a:srgbClr val="002060"/>
                </a:solidFill>
              </a:rPr>
              <a:t>Создание Центров по содействию трудоустройству в образовательных организациях.</a:t>
            </a: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179512" y="2708920"/>
            <a:ext cx="8496944" cy="1800200"/>
          </a:xfrm>
          <a:prstGeom prst="roundRect">
            <a:avLst/>
          </a:prstGeom>
          <a:solidFill>
            <a:srgbClr val="ABC3FF"/>
          </a:solidFill>
          <a:ln>
            <a:noFill/>
            <a:headEnd type="none"/>
            <a:tailEnd type="triangle" w="med" len="lg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Министерство сельского хозяйства Иркутской области:</a:t>
            </a:r>
          </a:p>
          <a:p>
            <a:pPr indent="273050"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</a:rPr>
              <a:t>Предоставление единовременных выплат молодым специалистам, трудоустраивающимся в сельскохозяйственные предприятия и в учреждения службы ветеринарии Иркутской области.</a:t>
            </a:r>
          </a:p>
          <a:p>
            <a:pPr indent="273050"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</a:rPr>
              <a:t>Реализация подпрограммы «Устойчивое развитие сельских территорий» на 2014 - 2020 годы.</a:t>
            </a:r>
          </a:p>
          <a:p>
            <a:pPr indent="273050"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</a:rPr>
              <a:t>Предоставление грантов на создание и развитие крестьянского (фермерского) хозяйства.</a:t>
            </a:r>
          </a:p>
          <a:p>
            <a:pPr indent="273050"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</a:rPr>
              <a:t>Предоставление грантов на развитие семейных животноводческих ферм.</a:t>
            </a:r>
          </a:p>
          <a:p>
            <a:pPr indent="273050"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</a:rPr>
              <a:t>Предоставление грантов на развитие семейных молочных животноводческих ферм.</a:t>
            </a: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179512" y="4581128"/>
            <a:ext cx="8496944" cy="1971600"/>
          </a:xfrm>
          <a:prstGeom prst="roundRect">
            <a:avLst/>
          </a:prstGeom>
          <a:solidFill>
            <a:srgbClr val="C1DAFF"/>
          </a:solidFill>
          <a:ln>
            <a:noFill/>
            <a:headEnd type="none"/>
            <a:tailEnd type="triangle" w="med" len="lg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Министерство здравоохранения Иркутской области</a:t>
            </a:r>
            <a:r>
              <a:rPr lang="ru-RU" sz="1400" dirty="0" smtClean="0">
                <a:solidFill>
                  <a:schemeClr val="tx2"/>
                </a:solidFill>
              </a:rPr>
              <a:t>:</a:t>
            </a:r>
          </a:p>
          <a:p>
            <a:pPr indent="273050">
              <a:buFont typeface="Wingdings" pitchFamily="2" charset="2"/>
              <a:buChar char="ü"/>
            </a:pPr>
            <a:r>
              <a:rPr lang="ru-RU" sz="1400" dirty="0" smtClean="0">
                <a:solidFill>
                  <a:schemeClr val="tx2"/>
                </a:solidFill>
              </a:rPr>
              <a:t>Реализация подпрограмма «Кадровое обеспечение системы здравоохранения Иркутской области» государственной программы Иркутской области «Развитие здравоохранение на 2014 – 2020 годы»:</a:t>
            </a:r>
          </a:p>
          <a:p>
            <a:r>
              <a:rPr lang="ru-RU" sz="1200" dirty="0" smtClean="0">
                <a:solidFill>
                  <a:schemeClr val="tx2"/>
                </a:solidFill>
              </a:rPr>
              <a:t>1)</a:t>
            </a:r>
            <a:r>
              <a:rPr lang="ru-RU" sz="1400" dirty="0" smtClean="0">
                <a:solidFill>
                  <a:schemeClr val="tx2"/>
                </a:solidFill>
              </a:rPr>
              <a:t> </a:t>
            </a:r>
            <a:r>
              <a:rPr lang="ru-RU" sz="1200" dirty="0" smtClean="0">
                <a:solidFill>
                  <a:schemeClr val="tx2"/>
                </a:solidFill>
              </a:rPr>
              <a:t>повышение качества подготовки и уровня квалификации медицинских кадров в соответствии с законодательством;</a:t>
            </a:r>
          </a:p>
          <a:p>
            <a:r>
              <a:rPr lang="ru-RU" sz="1200" dirty="0" smtClean="0">
                <a:solidFill>
                  <a:schemeClr val="tx2"/>
                </a:solidFill>
              </a:rPr>
              <a:t>2) предоставление мер социальной поддержки, в том числе единовременных компенсационных выплат медицинским работникам;</a:t>
            </a:r>
          </a:p>
          <a:p>
            <a:r>
              <a:rPr lang="ru-RU" sz="1200" dirty="0" smtClean="0">
                <a:solidFill>
                  <a:schemeClr val="tx2"/>
                </a:solidFill>
              </a:rPr>
              <a:t>3) повышение престижа профессии, в том числе за счет создания позитивного образа медицинского работника.</a:t>
            </a:r>
          </a:p>
        </p:txBody>
      </p:sp>
      <p:pic>
        <p:nvPicPr>
          <p:cNvPr id="9" name="Picture 2" descr="http://www.irkobl.ru/irk/symbol/irkob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41" y="260653"/>
            <a:ext cx="57606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5" y="908721"/>
            <a:ext cx="1312863" cy="276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77" tIns="45688" rIns="91377" bIns="45688">
            <a:spAutoFit/>
          </a:bodyPr>
          <a:lstStyle/>
          <a:p>
            <a:pPr algn="ctr">
              <a:defRPr/>
            </a:pPr>
            <a:r>
              <a:rPr lang="ru-RU" sz="6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itchFamily="34" charset="0"/>
                <a:cs typeface="Times New Roman" pitchFamily="18" charset="0"/>
              </a:rPr>
              <a:t>МИНИСТЕРСТВО ТРУДА И ЗАНЯТОСТИ ИРКУТСКОЙ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852936"/>
            <a:ext cx="8793162" cy="29845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r>
              <a:rPr lang="ru-RU" dirty="0" smtClean="0"/>
              <a:t>1</a:t>
            </a:r>
            <a:r>
              <a:rPr lang="en-US" dirty="0" smtClean="0"/>
              <a:t>1</a:t>
            </a:r>
            <a:endParaRPr lang="en-US" dirty="0"/>
          </a:p>
        </p:txBody>
      </p:sp>
      <p:pic>
        <p:nvPicPr>
          <p:cNvPr id="9" name="Picture 2" descr="http://www.irkobl.ru/irk/symbol/irkob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41" y="260653"/>
            <a:ext cx="57606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5" y="908721"/>
            <a:ext cx="1312863" cy="276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77" tIns="45688" rIns="91377" bIns="45688">
            <a:spAutoFit/>
          </a:bodyPr>
          <a:lstStyle/>
          <a:p>
            <a:pPr algn="ctr">
              <a:defRPr/>
            </a:pPr>
            <a:r>
              <a:rPr lang="ru-RU" sz="6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itchFamily="34" charset="0"/>
                <a:cs typeface="Times New Roman" pitchFamily="18" charset="0"/>
              </a:rPr>
              <a:t>МИНИСТЕРСТВО ТРУДА И ЗАНЯТОСТИ ИРКУТСКОЙ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898253" y="368228"/>
            <a:ext cx="8041647" cy="753668"/>
          </a:xfrm>
        </p:spPr>
        <p:txBody>
          <a:bodyPr/>
          <a:lstStyle/>
          <a:p>
            <a:pPr algn="ctr"/>
            <a:r>
              <a:rPr lang="ru-RU" altLang="ru-RU" sz="1600" dirty="0" smtClean="0">
                <a:cs typeface="Arial" pitchFamily="34" charset="0"/>
              </a:rPr>
              <a:t>Ведомственные целевые программы, направленные на входящие в состав </a:t>
            </a:r>
            <a:br>
              <a:rPr lang="ru-RU" altLang="ru-RU" sz="1600" dirty="0" smtClean="0">
                <a:cs typeface="Arial" pitchFamily="34" charset="0"/>
              </a:rPr>
            </a:br>
            <a:r>
              <a:rPr lang="ru-RU" altLang="ru-RU" sz="1600" dirty="0" smtClean="0">
                <a:cs typeface="Arial" pitchFamily="34" charset="0"/>
              </a:rPr>
              <a:t>подпрограммы «Содействие занятости населения и социальная </a:t>
            </a:r>
            <a:br>
              <a:rPr lang="ru-RU" altLang="ru-RU" sz="1600" dirty="0" smtClean="0">
                <a:cs typeface="Arial" pitchFamily="34" charset="0"/>
              </a:rPr>
            </a:br>
            <a:r>
              <a:rPr lang="ru-RU" altLang="ru-RU" sz="1600" dirty="0" smtClean="0">
                <a:cs typeface="Arial" pitchFamily="34" charset="0"/>
              </a:rPr>
              <a:t>поддержка безработных граждан»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294967295"/>
          </p:nvPr>
        </p:nvSpPr>
        <p:spPr>
          <a:xfrm>
            <a:off x="7010670" y="6660391"/>
            <a:ext cx="1904932" cy="187890"/>
          </a:xfrm>
          <a:prstGeom prst="rect">
            <a:avLst/>
          </a:prstGeom>
        </p:spPr>
        <p:txBody>
          <a:bodyPr lIns="93296" tIns="46648" rIns="93296" bIns="46648"/>
          <a:lstStyle/>
          <a:p>
            <a:pPr algn="r">
              <a:defRPr/>
            </a:pPr>
            <a:r>
              <a:rPr lang="ru-RU" dirty="0" smtClean="0"/>
              <a:t>1</a:t>
            </a:r>
            <a:endParaRPr lang="en-US" dirty="0"/>
          </a:p>
        </p:txBody>
      </p:sp>
      <p:graphicFrame>
        <p:nvGraphicFramePr>
          <p:cNvPr id="15" name="Содержимое 5"/>
          <p:cNvGraphicFramePr>
            <a:graphicFrameLocks/>
          </p:cNvGraphicFramePr>
          <p:nvPr/>
        </p:nvGraphicFramePr>
        <p:xfrm>
          <a:off x="467544" y="1268760"/>
          <a:ext cx="846144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Прямоугольник 43"/>
          <p:cNvSpPr>
            <a:spLocks noChangeArrowheads="1"/>
          </p:cNvSpPr>
          <p:nvPr/>
        </p:nvSpPr>
        <p:spPr bwMode="auto">
          <a:xfrm>
            <a:off x="251520" y="1412776"/>
            <a:ext cx="2088232" cy="4104456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 w="9525" algn="ctr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730" tIns="36730" rIns="0" bIns="36730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600" b="1" i="1" dirty="0">
                <a:solidFill>
                  <a:schemeClr val="tx2"/>
                </a:solidFill>
              </a:rPr>
              <a:t>Подпрограмма «Содействие занятости населения и социальная поддержка безработных граждан» </a:t>
            </a:r>
            <a:br>
              <a:rPr lang="ru-RU" sz="1600" b="1" i="1" dirty="0">
                <a:solidFill>
                  <a:schemeClr val="tx2"/>
                </a:solidFill>
              </a:rPr>
            </a:br>
            <a:r>
              <a:rPr lang="ru-RU" sz="1600" b="1" i="1" dirty="0">
                <a:solidFill>
                  <a:schemeClr val="tx2"/>
                </a:solidFill>
              </a:rPr>
              <a:t>на </a:t>
            </a:r>
            <a:r>
              <a:rPr lang="ru-RU" sz="1600" b="1" i="1" dirty="0" smtClean="0">
                <a:solidFill>
                  <a:schemeClr val="tx2"/>
                </a:solidFill>
              </a:rPr>
              <a:t>2014-2020 </a:t>
            </a:r>
            <a:r>
              <a:rPr lang="ru-RU" sz="1600" b="1" i="1" dirty="0">
                <a:solidFill>
                  <a:schemeClr val="tx2"/>
                </a:solidFill>
              </a:rPr>
              <a:t>годы</a:t>
            </a:r>
          </a:p>
        </p:txBody>
      </p:sp>
      <p:sp>
        <p:nvSpPr>
          <p:cNvPr id="21" name="Овал 20"/>
          <p:cNvSpPr/>
          <p:nvPr/>
        </p:nvSpPr>
        <p:spPr bwMode="auto">
          <a:xfrm>
            <a:off x="6804248" y="1268760"/>
            <a:ext cx="2160240" cy="1224136"/>
          </a:xfrm>
          <a:prstGeom prst="ellipse">
            <a:avLst/>
          </a:prstGeom>
          <a:ln>
            <a:noFill/>
            <a:headEnd type="none"/>
            <a:tailEnd type="triangle" w="med" len="lg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 defTabSz="984250">
              <a:tabLst>
                <a:tab pos="0" algn="l"/>
              </a:tabLst>
            </a:pPr>
            <a:r>
              <a:rPr lang="ru-RU" sz="1100" b="1" dirty="0" smtClean="0">
                <a:solidFill>
                  <a:schemeClr val="tx2"/>
                </a:solidFill>
                <a:latin typeface="Arial" charset="0"/>
              </a:rPr>
              <a:t>Финансирование 2017 год:</a:t>
            </a:r>
          </a:p>
          <a:p>
            <a:pPr algn="ctr" defTabSz="984250">
              <a:tabLst>
                <a:tab pos="0" algn="l"/>
              </a:tabLst>
            </a:pPr>
            <a:r>
              <a:rPr lang="ru-RU" sz="11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charset="0"/>
              </a:rPr>
              <a:t>1 153,6 млн. руб</a:t>
            </a:r>
            <a:r>
              <a:rPr lang="ru-RU" sz="1100" b="1" dirty="0" smtClean="0">
                <a:solidFill>
                  <a:schemeClr val="tx2"/>
                </a:solidFill>
                <a:latin typeface="Arial" charset="0"/>
              </a:rPr>
              <a:t>., в т.ч. </a:t>
            </a:r>
            <a:r>
              <a:rPr lang="ru-RU" sz="11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charset="0"/>
              </a:rPr>
              <a:t>713,3 млн. руб</a:t>
            </a:r>
            <a:r>
              <a:rPr lang="ru-RU" sz="1100" b="1" dirty="0" smtClean="0">
                <a:solidFill>
                  <a:schemeClr val="tx2"/>
                </a:solidFill>
                <a:latin typeface="Arial" charset="0"/>
              </a:rPr>
              <a:t>. из федерального бюджета</a:t>
            </a:r>
          </a:p>
        </p:txBody>
      </p:sp>
      <p:sp>
        <p:nvSpPr>
          <p:cNvPr id="22" name="Овал 21"/>
          <p:cNvSpPr/>
          <p:nvPr/>
        </p:nvSpPr>
        <p:spPr bwMode="auto">
          <a:xfrm>
            <a:off x="7092280" y="2852936"/>
            <a:ext cx="1944216" cy="1080120"/>
          </a:xfrm>
          <a:prstGeom prst="ellipse">
            <a:avLst/>
          </a:prstGeom>
          <a:ln>
            <a:noFill/>
            <a:headEnd type="none"/>
            <a:tailEnd type="triangle" w="med" len="lg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1073150"/>
            <a:r>
              <a:rPr lang="ru-RU" sz="1050" b="1" dirty="0" smtClean="0">
                <a:solidFill>
                  <a:schemeClr val="tx2"/>
                </a:solidFill>
                <a:latin typeface="Arial" charset="0"/>
              </a:rPr>
              <a:t>Финансирование 2017 год:</a:t>
            </a:r>
          </a:p>
          <a:p>
            <a:pPr algn="ctr"/>
            <a:r>
              <a:rPr lang="ru-RU" sz="11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charset="0"/>
              </a:rPr>
              <a:t>11,9 млн. руб.</a:t>
            </a:r>
          </a:p>
        </p:txBody>
      </p:sp>
      <p:sp>
        <p:nvSpPr>
          <p:cNvPr id="23" name="Овал 22"/>
          <p:cNvSpPr/>
          <p:nvPr/>
        </p:nvSpPr>
        <p:spPr bwMode="auto">
          <a:xfrm>
            <a:off x="7092280" y="4437112"/>
            <a:ext cx="1944216" cy="1008112"/>
          </a:xfrm>
          <a:prstGeom prst="ellipse">
            <a:avLst/>
          </a:prstGeom>
          <a:ln>
            <a:noFill/>
            <a:headEnd type="none"/>
            <a:tailEnd type="triangle" w="med" len="lg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050" b="1" dirty="0" smtClean="0">
                <a:solidFill>
                  <a:schemeClr val="tx2"/>
                </a:solidFill>
                <a:latin typeface="Arial" charset="0"/>
              </a:rPr>
              <a:t>Финансирование</a:t>
            </a:r>
            <a:r>
              <a:rPr lang="ru-RU" sz="1000" b="1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sz="1100" b="1" dirty="0" smtClean="0">
                <a:solidFill>
                  <a:schemeClr val="tx2"/>
                </a:solidFill>
                <a:latin typeface="Arial" charset="0"/>
              </a:rPr>
              <a:t>2017 год:</a:t>
            </a:r>
          </a:p>
          <a:p>
            <a:pPr algn="ctr"/>
            <a:r>
              <a:rPr lang="ru-RU" sz="11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charset="0"/>
              </a:rPr>
              <a:t>2,1 млн. руб.</a:t>
            </a:r>
          </a:p>
        </p:txBody>
      </p:sp>
      <p:pic>
        <p:nvPicPr>
          <p:cNvPr id="12" name="Picture 2" descr="http://www.irkobl.ru/irk/symbol/irkobl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41" y="260653"/>
            <a:ext cx="57606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5" y="908721"/>
            <a:ext cx="1312863" cy="276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77" tIns="45688" rIns="91377" bIns="45688">
            <a:spAutoFit/>
          </a:bodyPr>
          <a:lstStyle/>
          <a:p>
            <a:pPr algn="ctr">
              <a:defRPr/>
            </a:pPr>
            <a:r>
              <a:rPr lang="ru-RU" sz="6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itchFamily="34" charset="0"/>
                <a:cs typeface="Times New Roman" pitchFamily="18" charset="0"/>
              </a:rPr>
              <a:t>МИНИСТЕРСТВО ТРУДА И ЗАНЯТОСТИ ИРКУТСКОЙ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 txBox="1">
            <a:spLocks/>
          </p:cNvSpPr>
          <p:nvPr/>
        </p:nvSpPr>
        <p:spPr bwMode="auto">
          <a:xfrm>
            <a:off x="466514" y="2616254"/>
            <a:ext cx="8475006" cy="1368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</p:txBody>
      </p:sp>
      <p:sp>
        <p:nvSpPr>
          <p:cNvPr id="116" name="Заголовок 1"/>
          <p:cNvSpPr txBox="1">
            <a:spLocks/>
          </p:cNvSpPr>
          <p:nvPr/>
        </p:nvSpPr>
        <p:spPr bwMode="auto">
          <a:xfrm>
            <a:off x="466514" y="2616254"/>
            <a:ext cx="8475006" cy="1368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</p:txBody>
      </p:sp>
      <p:sp>
        <p:nvSpPr>
          <p:cNvPr id="106" name="Заголовок 1"/>
          <p:cNvSpPr txBox="1">
            <a:spLocks/>
          </p:cNvSpPr>
          <p:nvPr/>
        </p:nvSpPr>
        <p:spPr bwMode="auto">
          <a:xfrm>
            <a:off x="466514" y="2616254"/>
            <a:ext cx="8475006" cy="1368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</p:txBody>
      </p:sp>
      <p:sp>
        <p:nvSpPr>
          <p:cNvPr id="125" name="Заголовок 1"/>
          <p:cNvSpPr txBox="1">
            <a:spLocks/>
          </p:cNvSpPr>
          <p:nvPr/>
        </p:nvSpPr>
        <p:spPr bwMode="auto">
          <a:xfrm>
            <a:off x="466514" y="2616254"/>
            <a:ext cx="8475006" cy="1368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</p:txBody>
      </p:sp>
      <p:sp>
        <p:nvSpPr>
          <p:cNvPr id="217" name="Заголовок 1"/>
          <p:cNvSpPr txBox="1">
            <a:spLocks/>
          </p:cNvSpPr>
          <p:nvPr/>
        </p:nvSpPr>
        <p:spPr bwMode="auto">
          <a:xfrm>
            <a:off x="466514" y="2616254"/>
            <a:ext cx="8475006" cy="1368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</p:txBody>
      </p:sp>
      <p:sp>
        <p:nvSpPr>
          <p:cNvPr id="218" name="Заголовок 1"/>
          <p:cNvSpPr txBox="1">
            <a:spLocks/>
          </p:cNvSpPr>
          <p:nvPr/>
        </p:nvSpPr>
        <p:spPr bwMode="auto">
          <a:xfrm>
            <a:off x="466514" y="2616254"/>
            <a:ext cx="8475006" cy="1368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</p:txBody>
      </p:sp>
      <p:sp>
        <p:nvSpPr>
          <p:cNvPr id="220" name="Заголовок 1"/>
          <p:cNvSpPr txBox="1">
            <a:spLocks/>
          </p:cNvSpPr>
          <p:nvPr/>
        </p:nvSpPr>
        <p:spPr bwMode="auto">
          <a:xfrm>
            <a:off x="466514" y="2616254"/>
            <a:ext cx="8475006" cy="1368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</p:txBody>
      </p:sp>
      <p:sp>
        <p:nvSpPr>
          <p:cNvPr id="222" name="Заголовок 1"/>
          <p:cNvSpPr txBox="1">
            <a:spLocks/>
          </p:cNvSpPr>
          <p:nvPr/>
        </p:nvSpPr>
        <p:spPr bwMode="auto">
          <a:xfrm>
            <a:off x="466514" y="2616254"/>
            <a:ext cx="8475006" cy="1368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</p:txBody>
      </p:sp>
      <p:sp>
        <p:nvSpPr>
          <p:cNvPr id="223" name="Заголовок 1"/>
          <p:cNvSpPr txBox="1">
            <a:spLocks/>
          </p:cNvSpPr>
          <p:nvPr/>
        </p:nvSpPr>
        <p:spPr bwMode="auto">
          <a:xfrm>
            <a:off x="466514" y="2616254"/>
            <a:ext cx="8475006" cy="1368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</p:txBody>
      </p:sp>
      <p:sp>
        <p:nvSpPr>
          <p:cNvPr id="225" name="Заголовок 1"/>
          <p:cNvSpPr txBox="1">
            <a:spLocks/>
          </p:cNvSpPr>
          <p:nvPr/>
        </p:nvSpPr>
        <p:spPr bwMode="auto">
          <a:xfrm>
            <a:off x="466514" y="2616254"/>
            <a:ext cx="8475006" cy="1368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</p:txBody>
      </p:sp>
      <p:sp>
        <p:nvSpPr>
          <p:cNvPr id="161" name="Заголовок 1"/>
          <p:cNvSpPr txBox="1">
            <a:spLocks/>
          </p:cNvSpPr>
          <p:nvPr/>
        </p:nvSpPr>
        <p:spPr bwMode="auto">
          <a:xfrm>
            <a:off x="466514" y="2616254"/>
            <a:ext cx="8475006" cy="1368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</p:txBody>
      </p:sp>
      <p:sp>
        <p:nvSpPr>
          <p:cNvPr id="162" name="Заголовок 1"/>
          <p:cNvSpPr txBox="1">
            <a:spLocks/>
          </p:cNvSpPr>
          <p:nvPr/>
        </p:nvSpPr>
        <p:spPr bwMode="auto">
          <a:xfrm>
            <a:off x="466514" y="2616254"/>
            <a:ext cx="8475006" cy="1368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</p:txBody>
      </p:sp>
      <p:sp>
        <p:nvSpPr>
          <p:cNvPr id="163" name="Заголовок 1"/>
          <p:cNvSpPr txBox="1">
            <a:spLocks/>
          </p:cNvSpPr>
          <p:nvPr/>
        </p:nvSpPr>
        <p:spPr bwMode="auto">
          <a:xfrm>
            <a:off x="466514" y="2616254"/>
            <a:ext cx="8475006" cy="1368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</p:txBody>
      </p:sp>
      <p:sp>
        <p:nvSpPr>
          <p:cNvPr id="164" name="Заголовок 1"/>
          <p:cNvSpPr txBox="1">
            <a:spLocks/>
          </p:cNvSpPr>
          <p:nvPr/>
        </p:nvSpPr>
        <p:spPr bwMode="auto">
          <a:xfrm>
            <a:off x="466514" y="2616254"/>
            <a:ext cx="8475006" cy="1368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</p:txBody>
      </p:sp>
      <p:sp>
        <p:nvSpPr>
          <p:cNvPr id="165" name="Заголовок 1"/>
          <p:cNvSpPr txBox="1">
            <a:spLocks/>
          </p:cNvSpPr>
          <p:nvPr/>
        </p:nvSpPr>
        <p:spPr bwMode="auto">
          <a:xfrm>
            <a:off x="466514" y="2616254"/>
            <a:ext cx="8475006" cy="1368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</p:txBody>
      </p:sp>
      <p:sp>
        <p:nvSpPr>
          <p:cNvPr id="166" name="Заголовок 1"/>
          <p:cNvSpPr txBox="1">
            <a:spLocks/>
          </p:cNvSpPr>
          <p:nvPr/>
        </p:nvSpPr>
        <p:spPr bwMode="auto">
          <a:xfrm>
            <a:off x="466514" y="2616254"/>
            <a:ext cx="8475006" cy="1368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</p:txBody>
      </p:sp>
      <p:sp>
        <p:nvSpPr>
          <p:cNvPr id="167" name="Заголовок 1"/>
          <p:cNvSpPr txBox="1">
            <a:spLocks/>
          </p:cNvSpPr>
          <p:nvPr/>
        </p:nvSpPr>
        <p:spPr bwMode="auto">
          <a:xfrm>
            <a:off x="466514" y="2616254"/>
            <a:ext cx="8475006" cy="1368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</p:txBody>
      </p:sp>
      <p:sp>
        <p:nvSpPr>
          <p:cNvPr id="169" name="Заголовок 1"/>
          <p:cNvSpPr txBox="1">
            <a:spLocks/>
          </p:cNvSpPr>
          <p:nvPr/>
        </p:nvSpPr>
        <p:spPr bwMode="auto">
          <a:xfrm>
            <a:off x="466514" y="2616254"/>
            <a:ext cx="8475006" cy="1368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</p:txBody>
      </p:sp>
      <p:sp>
        <p:nvSpPr>
          <p:cNvPr id="170" name="Заголовок 1"/>
          <p:cNvSpPr txBox="1">
            <a:spLocks/>
          </p:cNvSpPr>
          <p:nvPr/>
        </p:nvSpPr>
        <p:spPr bwMode="auto">
          <a:xfrm>
            <a:off x="466514" y="2616254"/>
            <a:ext cx="8475006" cy="1368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</p:txBody>
      </p:sp>
      <p:sp>
        <p:nvSpPr>
          <p:cNvPr id="244" name="Заголовок 1"/>
          <p:cNvSpPr txBox="1">
            <a:spLocks/>
          </p:cNvSpPr>
          <p:nvPr/>
        </p:nvSpPr>
        <p:spPr bwMode="auto">
          <a:xfrm>
            <a:off x="466514" y="2616254"/>
            <a:ext cx="8475006" cy="1368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</p:txBody>
      </p:sp>
      <p:sp>
        <p:nvSpPr>
          <p:cNvPr id="245" name="Заголовок 1"/>
          <p:cNvSpPr txBox="1">
            <a:spLocks/>
          </p:cNvSpPr>
          <p:nvPr/>
        </p:nvSpPr>
        <p:spPr bwMode="auto">
          <a:xfrm>
            <a:off x="466514" y="2616254"/>
            <a:ext cx="8475006" cy="1368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</p:txBody>
      </p:sp>
      <p:sp>
        <p:nvSpPr>
          <p:cNvPr id="246" name="Заголовок 1"/>
          <p:cNvSpPr txBox="1">
            <a:spLocks/>
          </p:cNvSpPr>
          <p:nvPr/>
        </p:nvSpPr>
        <p:spPr bwMode="auto">
          <a:xfrm>
            <a:off x="466514" y="2616254"/>
            <a:ext cx="8475006" cy="1368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</p:txBody>
      </p:sp>
      <p:sp>
        <p:nvSpPr>
          <p:cNvPr id="247" name="Заголовок 1"/>
          <p:cNvSpPr txBox="1">
            <a:spLocks/>
          </p:cNvSpPr>
          <p:nvPr/>
        </p:nvSpPr>
        <p:spPr bwMode="auto">
          <a:xfrm>
            <a:off x="466514" y="2616254"/>
            <a:ext cx="8475006" cy="1368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</p:txBody>
      </p:sp>
      <p:sp>
        <p:nvSpPr>
          <p:cNvPr id="248" name="Заголовок 1"/>
          <p:cNvSpPr txBox="1">
            <a:spLocks/>
          </p:cNvSpPr>
          <p:nvPr/>
        </p:nvSpPr>
        <p:spPr bwMode="auto">
          <a:xfrm>
            <a:off x="466514" y="2616254"/>
            <a:ext cx="8475006" cy="1368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</p:txBody>
      </p:sp>
      <p:sp>
        <p:nvSpPr>
          <p:cNvPr id="249" name="Заголовок 1"/>
          <p:cNvSpPr txBox="1">
            <a:spLocks/>
          </p:cNvSpPr>
          <p:nvPr/>
        </p:nvSpPr>
        <p:spPr bwMode="auto">
          <a:xfrm>
            <a:off x="466514" y="2616254"/>
            <a:ext cx="8475006" cy="1368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</p:txBody>
      </p:sp>
      <p:sp>
        <p:nvSpPr>
          <p:cNvPr id="250" name="Заголовок 1"/>
          <p:cNvSpPr txBox="1">
            <a:spLocks/>
          </p:cNvSpPr>
          <p:nvPr/>
        </p:nvSpPr>
        <p:spPr bwMode="auto">
          <a:xfrm>
            <a:off x="466514" y="2616254"/>
            <a:ext cx="8475006" cy="1368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</p:txBody>
      </p:sp>
      <p:sp>
        <p:nvSpPr>
          <p:cNvPr id="251" name="Прямоугольник 14"/>
          <p:cNvSpPr>
            <a:spLocks noChangeArrowheads="1"/>
          </p:cNvSpPr>
          <p:nvPr/>
        </p:nvSpPr>
        <p:spPr bwMode="auto">
          <a:xfrm>
            <a:off x="755576" y="1556792"/>
            <a:ext cx="2088232" cy="432048"/>
          </a:xfrm>
          <a:prstGeom prst="rect">
            <a:avLst/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rgbClr val="BACCF0"/>
              </a:gs>
              <a:gs pos="100000">
                <a:srgbClr val="DEE6F7"/>
              </a:gs>
            </a:gsLst>
            <a:lin ang="16200000" scaled="1"/>
          </a:gradFill>
          <a:ln w="9525" algn="ctr">
            <a:solidFill>
              <a:schemeClr val="accent3"/>
            </a:solidFill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/>
            <a:lightRig rig="threePt" dir="t"/>
          </a:scene3d>
          <a:sp3d/>
        </p:spPr>
        <p:txBody>
          <a:bodyPr lIns="36969" tIns="46949" rIns="36969" bIns="46949"/>
          <a:lstStyle/>
          <a:p>
            <a:pPr algn="r" defTabSz="1056082">
              <a:defRPr/>
            </a:pPr>
            <a:endParaRPr lang="ru-RU" sz="1000" dirty="0">
              <a:solidFill>
                <a:srgbClr val="0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252" name="Заголовок 1"/>
          <p:cNvSpPr txBox="1">
            <a:spLocks/>
          </p:cNvSpPr>
          <p:nvPr/>
        </p:nvSpPr>
        <p:spPr bwMode="auto">
          <a:xfrm>
            <a:off x="466514" y="2616254"/>
            <a:ext cx="8475006" cy="1368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</p:txBody>
      </p:sp>
      <p:sp>
        <p:nvSpPr>
          <p:cNvPr id="253" name="Заголовок 1"/>
          <p:cNvSpPr txBox="1">
            <a:spLocks/>
          </p:cNvSpPr>
          <p:nvPr/>
        </p:nvSpPr>
        <p:spPr bwMode="auto">
          <a:xfrm>
            <a:off x="466514" y="2616254"/>
            <a:ext cx="8475006" cy="1368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</p:txBody>
      </p:sp>
      <p:sp>
        <p:nvSpPr>
          <p:cNvPr id="254" name="Заголовок 1"/>
          <p:cNvSpPr txBox="1">
            <a:spLocks/>
          </p:cNvSpPr>
          <p:nvPr/>
        </p:nvSpPr>
        <p:spPr bwMode="auto">
          <a:xfrm>
            <a:off x="467544" y="3068960"/>
            <a:ext cx="8475006" cy="1368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solidFill>
                <a:schemeClr val="accent1">
                  <a:lumMod val="25000"/>
                </a:schemeClr>
              </a:solidFill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  <a:p>
            <a:pPr algn="ctr" defTabSz="913355">
              <a:defRPr/>
            </a:pPr>
            <a:endParaRPr lang="ru-RU" sz="1000" dirty="0">
              <a:latin typeface="Calibri" pitchFamily="34" charset="0"/>
            </a:endParaRPr>
          </a:p>
        </p:txBody>
      </p:sp>
      <p:grpSp>
        <p:nvGrpSpPr>
          <p:cNvPr id="2" name="Группа 231"/>
          <p:cNvGrpSpPr>
            <a:grpSpLocks/>
          </p:cNvGrpSpPr>
          <p:nvPr/>
        </p:nvGrpSpPr>
        <p:grpSpPr bwMode="auto">
          <a:xfrm>
            <a:off x="0" y="1124744"/>
            <a:ext cx="3887416" cy="2966691"/>
            <a:chOff x="369015" y="730399"/>
            <a:chExt cx="3866687" cy="2599328"/>
          </a:xfrm>
        </p:grpSpPr>
        <p:grpSp>
          <p:nvGrpSpPr>
            <p:cNvPr id="3" name="Группа 8"/>
            <p:cNvGrpSpPr>
              <a:grpSpLocks/>
            </p:cNvGrpSpPr>
            <p:nvPr/>
          </p:nvGrpSpPr>
          <p:grpSpPr bwMode="auto">
            <a:xfrm>
              <a:off x="369015" y="730399"/>
              <a:ext cx="3866687" cy="2599328"/>
              <a:chOff x="99947" y="445091"/>
              <a:chExt cx="3679343" cy="2483513"/>
            </a:xfrm>
          </p:grpSpPr>
          <p:sp>
            <p:nvSpPr>
              <p:cNvPr id="259" name="Прямоугольник 43"/>
              <p:cNvSpPr>
                <a:spLocks noChangeArrowheads="1"/>
              </p:cNvSpPr>
              <p:nvPr/>
            </p:nvSpPr>
            <p:spPr bwMode="auto">
              <a:xfrm>
                <a:off x="99947" y="445091"/>
                <a:ext cx="3679343" cy="332591"/>
              </a:xfrm>
              <a:prstGeom prst="roundRect">
                <a:avLst>
                  <a:gd name="adj" fmla="val 0"/>
                </a:avLst>
              </a:prstGeom>
              <a:noFill/>
              <a:ln w="9525" algn="ctr">
                <a:noFill/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36236" tIns="36236" rIns="0" bIns="36236" anchor="ctr"/>
              <a:lstStyle/>
              <a:p>
                <a:pPr algn="ctr" defTabSz="1071453">
                  <a:defRPr/>
                </a:pPr>
                <a:r>
                  <a:rPr lang="ru-RU" sz="1050" b="1" dirty="0">
                    <a:solidFill>
                      <a:schemeClr val="tx2">
                        <a:lumMod val="90000"/>
                        <a:lumOff val="10000"/>
                      </a:schemeClr>
                    </a:solidFill>
                    <a:latin typeface="+mj-lt"/>
                    <a:cs typeface="Arial" pitchFamily="34" charset="0"/>
                  </a:rPr>
                  <a:t>Вакансии, заявленные в органы занятости Иркутской области и коэффициент напряженности, ед.</a:t>
                </a:r>
              </a:p>
            </p:txBody>
          </p:sp>
          <p:sp>
            <p:nvSpPr>
              <p:cNvPr id="260" name="Прямоугольник 14"/>
              <p:cNvSpPr>
                <a:spLocks noChangeArrowheads="1"/>
              </p:cNvSpPr>
              <p:nvPr/>
            </p:nvSpPr>
            <p:spPr bwMode="auto">
              <a:xfrm>
                <a:off x="201697" y="2692641"/>
                <a:ext cx="112890" cy="97323"/>
              </a:xfrm>
              <a:prstGeom prst="rect">
                <a:avLst/>
              </a:prstGeom>
              <a:gradFill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50000">
                    <a:srgbClr val="BACCF0"/>
                  </a:gs>
                  <a:gs pos="100000">
                    <a:srgbClr val="DEE6F7"/>
                  </a:gs>
                </a:gsLst>
                <a:lin ang="16200000" scaled="1"/>
              </a:gradFill>
              <a:ln w="9525" algn="ctr">
                <a:noFill/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lIns="36236" tIns="46018" rIns="36236" bIns="46018"/>
              <a:lstStyle/>
              <a:p>
                <a:pPr algn="ctr" defTabSz="1056082">
                  <a:defRPr/>
                </a:pPr>
                <a:endParaRPr lang="ru-RU" sz="1000" dirty="0">
                  <a:solidFill>
                    <a:srgbClr val="000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261" name="TextBox 260"/>
              <p:cNvSpPr txBox="1"/>
              <p:nvPr/>
            </p:nvSpPr>
            <p:spPr>
              <a:xfrm>
                <a:off x="269851" y="2636454"/>
                <a:ext cx="2129903" cy="17977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ru-RU" sz="900" i="1" dirty="0">
                    <a:solidFill>
                      <a:srgbClr val="000000"/>
                    </a:solidFill>
                    <a:latin typeface="+mj-lt"/>
                  </a:rPr>
                  <a:t>Количество заявленных вакансий</a:t>
                </a:r>
                <a:endParaRPr lang="ru-RU" sz="900" dirty="0">
                  <a:latin typeface="+mj-lt"/>
                </a:endParaRPr>
              </a:p>
            </p:txBody>
          </p:sp>
          <p:sp>
            <p:nvSpPr>
              <p:cNvPr id="262" name="Прямоугольник 261"/>
              <p:cNvSpPr/>
              <p:nvPr/>
            </p:nvSpPr>
            <p:spPr>
              <a:xfrm>
                <a:off x="269851" y="2748831"/>
                <a:ext cx="3219808" cy="179773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/>
            </p:spPr>
            <p:txBody>
              <a:bodyPr wrap="none">
                <a:spAutoFit/>
              </a:bodyPr>
              <a:lstStyle/>
              <a:p>
                <a:pPr defTabSz="1054683">
                  <a:defRPr/>
                </a:pPr>
                <a:r>
                  <a:rPr lang="ru-RU" sz="900" i="1" dirty="0">
                    <a:solidFill>
                      <a:srgbClr val="000000"/>
                    </a:solidFill>
                    <a:latin typeface="+mj-lt"/>
                  </a:rPr>
                  <a:t>Количество заявленных вакансий по рабочим профессиям</a:t>
                </a:r>
                <a:endParaRPr lang="en-US" sz="900" i="1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263" name="Прямоугольник 262"/>
              <p:cNvSpPr/>
              <p:nvPr/>
            </p:nvSpPr>
            <p:spPr>
              <a:xfrm>
                <a:off x="269851" y="2524076"/>
                <a:ext cx="1786051" cy="179773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/>
            </p:spPr>
            <p:txBody>
              <a:bodyPr wrap="none">
                <a:spAutoFit/>
              </a:bodyPr>
              <a:lstStyle/>
              <a:p>
                <a:pPr defTabSz="1054683">
                  <a:defRPr/>
                </a:pPr>
                <a:r>
                  <a:rPr lang="ru-RU" sz="900" i="1" dirty="0">
                    <a:solidFill>
                      <a:srgbClr val="000000"/>
                    </a:solidFill>
                    <a:latin typeface="+mj-lt"/>
                  </a:rPr>
                  <a:t>Коэффициент напряженности</a:t>
                </a:r>
                <a:endParaRPr lang="en-US" sz="900" i="1" dirty="0">
                  <a:solidFill>
                    <a:srgbClr val="000000"/>
                  </a:solidFill>
                  <a:latin typeface="+mj-lt"/>
                </a:endParaRPr>
              </a:p>
            </p:txBody>
          </p:sp>
          <p:grpSp>
            <p:nvGrpSpPr>
              <p:cNvPr id="4" name="Группа 46"/>
              <p:cNvGrpSpPr>
                <a:grpSpLocks/>
              </p:cNvGrpSpPr>
              <p:nvPr/>
            </p:nvGrpSpPr>
            <p:grpSpPr bwMode="auto">
              <a:xfrm>
                <a:off x="99948" y="1230102"/>
                <a:ext cx="3571080" cy="400938"/>
                <a:chOff x="109198" y="799889"/>
                <a:chExt cx="3738175" cy="400938"/>
              </a:xfrm>
            </p:grpSpPr>
            <p:sp>
              <p:nvSpPr>
                <p:cNvPr id="284" name="Прямоугольник 14"/>
                <p:cNvSpPr>
                  <a:spLocks noChangeArrowheads="1"/>
                </p:cNvSpPr>
                <p:nvPr/>
              </p:nvSpPr>
              <p:spPr bwMode="auto">
                <a:xfrm>
                  <a:off x="857793" y="801521"/>
                  <a:ext cx="2849884" cy="358543"/>
                </a:xfrm>
                <a:prstGeom prst="rect">
                  <a:avLst/>
                </a:prstGeom>
                <a:gradFill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50000">
                      <a:srgbClr val="BACCF0"/>
                    </a:gs>
                    <a:gs pos="100000">
                      <a:srgbClr val="DEE6F7"/>
                    </a:gs>
                  </a:gsLst>
                  <a:lin ang="16200000" scaled="1"/>
                </a:gradFill>
                <a:ln w="9525" algn="ctr">
                  <a:solidFill>
                    <a:srgbClr val="E7F1FF"/>
                  </a:solidFill>
                  <a:round/>
                  <a:headEnd/>
                  <a:tailEnd/>
                </a:ln>
                <a:effectLst>
                  <a:outerShdw blurRad="57785" dist="33020" dir="3180000" algn="ctr">
                    <a:srgbClr val="000000">
                      <a:alpha val="30000"/>
                    </a:srgbClr>
                  </a:outerShdw>
                </a:effectLst>
                <a:scene3d>
                  <a:camera prst="orthographicFront"/>
                  <a:lightRig rig="threePt" dir="t"/>
                </a:scene3d>
                <a:sp3d/>
              </p:spPr>
              <p:txBody>
                <a:bodyPr lIns="36236" tIns="46018" rIns="36236" bIns="46018"/>
                <a:lstStyle/>
                <a:p>
                  <a:pPr algn="r" defTabSz="1056082">
                    <a:defRPr/>
                  </a:pPr>
                  <a:endParaRPr lang="ru-RU" sz="1000" dirty="0">
                    <a:solidFill>
                      <a:srgbClr val="000000"/>
                    </a:solidFill>
                    <a:latin typeface="+mj-lt"/>
                    <a:cs typeface="Arial" pitchFamily="34" charset="0"/>
                  </a:endParaRPr>
                </a:p>
              </p:txBody>
            </p:sp>
            <p:sp>
              <p:nvSpPr>
                <p:cNvPr id="285" name="Прямоугольник 14"/>
                <p:cNvSpPr>
                  <a:spLocks noChangeArrowheads="1"/>
                </p:cNvSpPr>
                <p:nvPr/>
              </p:nvSpPr>
              <p:spPr bwMode="auto">
                <a:xfrm rot="5400000">
                  <a:off x="1884868" y="-225554"/>
                  <a:ext cx="313803" cy="2367953"/>
                </a:xfrm>
                <a:prstGeom prst="rect">
                  <a:avLst/>
                </a:prstGeom>
                <a:gradFill>
                  <a:gsLst>
                    <a:gs pos="0">
                      <a:schemeClr val="accent5">
                        <a:lumMod val="25000"/>
                      </a:schemeClr>
                    </a:gs>
                    <a:gs pos="50000">
                      <a:schemeClr val="accent2">
                        <a:lumMod val="75000"/>
                      </a:schemeClr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16200000" scaled="1"/>
                </a:gradFill>
                <a:ln w="9525" algn="ctr">
                  <a:noFill/>
                  <a:round/>
                  <a:headEnd/>
                  <a:tailEnd/>
                </a:ln>
                <a:effectLst>
                  <a:outerShdw blurRad="57785" dist="33020" dir="3180000" algn="ctr">
                    <a:srgbClr val="000000">
                      <a:alpha val="30000"/>
                    </a:srgbClr>
                  </a:outerShdw>
                </a:effectLst>
                <a:scene3d>
                  <a:camera prst="orthographicFront"/>
                  <a:lightRig rig="threePt" dir="t"/>
                </a:scene3d>
                <a:sp3d/>
              </p:spPr>
              <p:txBody>
                <a:bodyPr lIns="36236" tIns="46018" rIns="36236" bIns="46018"/>
                <a:lstStyle/>
                <a:p>
                  <a:pPr algn="ctr" defTabSz="1056082">
                    <a:defRPr/>
                  </a:pPr>
                  <a:endParaRPr lang="ru-RU" sz="1000" dirty="0">
                    <a:solidFill>
                      <a:srgbClr val="FFFFFF"/>
                    </a:solidFill>
                    <a:latin typeface="Calibri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6" name="Прямоугольник 10"/>
                <p:cNvSpPr/>
                <p:nvPr/>
              </p:nvSpPr>
              <p:spPr bwMode="auto">
                <a:xfrm>
                  <a:off x="109198" y="799889"/>
                  <a:ext cx="748595" cy="254271"/>
                </a:xfrm>
                <a:prstGeom prst="rect">
                  <a:avLst/>
                </a:prstGeom>
                <a:noFill/>
                <a:ln w="38100" cap="rnd" cmpd="sng" algn="ctr">
                  <a:solidFill>
                    <a:srgbClr val="C7E0FB">
                      <a:lumMod val="25000"/>
                      <a:alpha val="0"/>
                    </a:srgbClr>
                  </a:solidFill>
                  <a:prstDash val="solid"/>
                  <a:round/>
                  <a:headEnd type="none"/>
                  <a:tailEnd type="triangle" w="med" len="lg"/>
                </a:ln>
                <a:effectLst/>
                <a:scene3d>
                  <a:camera prst="orthographicFront"/>
                  <a:lightRig rig="threePt" dir="t"/>
                </a:scene3d>
                <a:sp3d/>
              </p:spPr>
              <p:txBody>
                <a:bodyPr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defRPr/>
                  </a:pPr>
                  <a:r>
                    <a:rPr lang="ru-RU" sz="900" dirty="0" smtClean="0"/>
                    <a:t>на 01.01.2015</a:t>
                  </a:r>
                </a:p>
                <a:p>
                  <a:pPr algn="ctr">
                    <a:defRPr/>
                  </a:pPr>
                  <a:endParaRPr lang="ru-RU" sz="1000" dirty="0"/>
                </a:p>
              </p:txBody>
            </p:sp>
            <p:sp>
              <p:nvSpPr>
                <p:cNvPr id="287" name="TextBox 35"/>
                <p:cNvSpPr txBox="1"/>
                <p:nvPr/>
              </p:nvSpPr>
              <p:spPr>
                <a:xfrm>
                  <a:off x="3283448" y="970087"/>
                  <a:ext cx="563925" cy="191758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>
                    <a:defRPr/>
                  </a:pPr>
                  <a:r>
                    <a:rPr lang="ru-RU" sz="1000" dirty="0">
                      <a:latin typeface="+mn-lt"/>
                    </a:rPr>
                    <a:t>57171</a:t>
                  </a:r>
                </a:p>
              </p:txBody>
            </p:sp>
            <p:sp>
              <p:nvSpPr>
                <p:cNvPr id="288" name="TextBox 36"/>
                <p:cNvSpPr txBox="1"/>
                <p:nvPr/>
              </p:nvSpPr>
              <p:spPr>
                <a:xfrm>
                  <a:off x="2712706" y="970087"/>
                  <a:ext cx="601919" cy="23074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>
                    <a:defRPr/>
                  </a:pPr>
                  <a:r>
                    <a:rPr lang="ru-RU" sz="1000" dirty="0">
                      <a:latin typeface="+mn-lt"/>
                    </a:rPr>
                    <a:t>51257</a:t>
                  </a:r>
                </a:p>
              </p:txBody>
            </p:sp>
            <p:sp>
              <p:nvSpPr>
                <p:cNvPr id="289" name="Прямоугольник 148"/>
                <p:cNvSpPr>
                  <a:spLocks noChangeArrowheads="1"/>
                </p:cNvSpPr>
                <p:nvPr/>
              </p:nvSpPr>
              <p:spPr bwMode="auto">
                <a:xfrm>
                  <a:off x="892962" y="799889"/>
                  <a:ext cx="406885" cy="280400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wrap="none" lIns="0" rIns="0" anchor="ctr"/>
                <a:lstStyle/>
                <a:p>
                  <a:pPr algn="ctr" defTabSz="1034646">
                    <a:defRPr/>
                  </a:pPr>
                  <a:r>
                    <a:rPr lang="ru-RU" sz="1100" b="1" dirty="0">
                      <a:solidFill>
                        <a:schemeClr val="accent6">
                          <a:lumMod val="50000"/>
                        </a:schemeClr>
                      </a:solidFill>
                      <a:latin typeface="Calibri" pitchFamily="34" charset="0"/>
                      <a:cs typeface="Arial" charset="0"/>
                    </a:rPr>
                    <a:t>0,4</a:t>
                  </a:r>
                </a:p>
              </p:txBody>
            </p:sp>
          </p:grpSp>
          <p:grpSp>
            <p:nvGrpSpPr>
              <p:cNvPr id="5" name="Группа 45"/>
              <p:cNvGrpSpPr>
                <a:grpSpLocks/>
              </p:cNvGrpSpPr>
              <p:nvPr/>
            </p:nvGrpSpPr>
            <p:grpSpPr bwMode="auto">
              <a:xfrm>
                <a:off x="99947" y="2127383"/>
                <a:ext cx="2795977" cy="363696"/>
                <a:chOff x="94484" y="1893117"/>
                <a:chExt cx="2795977" cy="363696"/>
              </a:xfrm>
            </p:grpSpPr>
            <p:sp>
              <p:nvSpPr>
                <p:cNvPr id="272" name="Прямоугольник 14"/>
                <p:cNvSpPr>
                  <a:spLocks noChangeArrowheads="1"/>
                </p:cNvSpPr>
                <p:nvPr/>
              </p:nvSpPr>
              <p:spPr bwMode="auto">
                <a:xfrm>
                  <a:off x="843215" y="1893117"/>
                  <a:ext cx="1976458" cy="340505"/>
                </a:xfrm>
                <a:prstGeom prst="rect">
                  <a:avLst/>
                </a:prstGeom>
                <a:gradFill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50000">
                      <a:srgbClr val="BACCF0"/>
                    </a:gs>
                    <a:gs pos="100000">
                      <a:srgbClr val="DEE6F7"/>
                    </a:gs>
                  </a:gsLst>
                  <a:lin ang="16200000" scaled="1"/>
                </a:gradFill>
                <a:ln w="9525" algn="ctr">
                  <a:solidFill>
                    <a:schemeClr val="accent3"/>
                  </a:solidFill>
                  <a:round/>
                  <a:headEnd/>
                  <a:tailEnd/>
                </a:ln>
                <a:effectLst>
                  <a:outerShdw blurRad="57785" dist="33020" dir="3180000" algn="ctr">
                    <a:srgbClr val="000000">
                      <a:alpha val="30000"/>
                    </a:srgbClr>
                  </a:outerShdw>
                </a:effectLst>
                <a:scene3d>
                  <a:camera prst="orthographicFront"/>
                  <a:lightRig rig="threePt" dir="t"/>
                </a:scene3d>
                <a:sp3d/>
              </p:spPr>
              <p:txBody>
                <a:bodyPr lIns="36236" tIns="46018" rIns="36236" bIns="46018"/>
                <a:lstStyle/>
                <a:p>
                  <a:pPr algn="r" defTabSz="1056082">
                    <a:defRPr/>
                  </a:pPr>
                  <a:endParaRPr lang="ru-RU" sz="1000" dirty="0">
                    <a:solidFill>
                      <a:srgbClr val="000000"/>
                    </a:solidFill>
                    <a:latin typeface="+mj-lt"/>
                    <a:cs typeface="Arial" pitchFamily="34" charset="0"/>
                  </a:endParaRPr>
                </a:p>
              </p:txBody>
            </p:sp>
            <p:sp>
              <p:nvSpPr>
                <p:cNvPr id="274" name="Прямоугольник 27"/>
                <p:cNvSpPr/>
                <p:nvPr/>
              </p:nvSpPr>
              <p:spPr bwMode="auto">
                <a:xfrm>
                  <a:off x="94484" y="1893117"/>
                  <a:ext cx="715134" cy="254271"/>
                </a:xfrm>
                <a:prstGeom prst="rect">
                  <a:avLst/>
                </a:prstGeom>
                <a:noFill/>
                <a:ln w="38100" cap="rnd" cmpd="sng" algn="ctr">
                  <a:solidFill>
                    <a:srgbClr val="C7E0FB">
                      <a:lumMod val="25000"/>
                      <a:alpha val="0"/>
                    </a:srgbClr>
                  </a:solidFill>
                  <a:prstDash val="solid"/>
                  <a:round/>
                  <a:headEnd type="none"/>
                  <a:tailEnd type="triangle" w="med" len="lg"/>
                </a:ln>
                <a:effectLst/>
                <a:scene3d>
                  <a:camera prst="orthographicFront"/>
                  <a:lightRig rig="threePt" dir="t"/>
                </a:scene3d>
                <a:sp3d/>
              </p:spPr>
              <p:txBody>
                <a:bodyPr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defRPr/>
                  </a:pPr>
                  <a:r>
                    <a:rPr lang="ru-RU" sz="900" dirty="0" smtClean="0"/>
                    <a:t>на 01.01.2017</a:t>
                  </a:r>
                </a:p>
                <a:p>
                  <a:pPr algn="ctr">
                    <a:defRPr/>
                  </a:pPr>
                  <a:endParaRPr lang="ru-RU" sz="1000" dirty="0"/>
                </a:p>
              </p:txBody>
            </p:sp>
            <p:sp>
              <p:nvSpPr>
                <p:cNvPr id="282" name="TextBox 281"/>
                <p:cNvSpPr txBox="1"/>
                <p:nvPr/>
              </p:nvSpPr>
              <p:spPr>
                <a:xfrm>
                  <a:off x="2377155" y="2065055"/>
                  <a:ext cx="513306" cy="191758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>
                    <a:defRPr/>
                  </a:pPr>
                  <a:r>
                    <a:rPr lang="ru-RU" sz="1000" dirty="0" smtClean="0">
                      <a:latin typeface="+mn-lt"/>
                    </a:rPr>
                    <a:t>32380</a:t>
                  </a:r>
                  <a:endParaRPr lang="ru-RU" sz="1000" dirty="0">
                    <a:latin typeface="+mn-lt"/>
                  </a:endParaRPr>
                </a:p>
              </p:txBody>
            </p:sp>
          </p:grpSp>
          <p:grpSp>
            <p:nvGrpSpPr>
              <p:cNvPr id="6" name="Группа 58"/>
              <p:cNvGrpSpPr>
                <a:grpSpLocks/>
              </p:cNvGrpSpPr>
              <p:nvPr/>
            </p:nvGrpSpPr>
            <p:grpSpPr bwMode="auto">
              <a:xfrm>
                <a:off x="99948" y="781462"/>
                <a:ext cx="2738861" cy="456258"/>
                <a:chOff x="99948" y="781462"/>
                <a:chExt cx="2738861" cy="456258"/>
              </a:xfrm>
            </p:grpSpPr>
            <p:sp>
              <p:nvSpPr>
                <p:cNvPr id="267" name="Прямоугольник 14"/>
                <p:cNvSpPr>
                  <a:spLocks noChangeArrowheads="1"/>
                </p:cNvSpPr>
                <p:nvPr/>
              </p:nvSpPr>
              <p:spPr bwMode="auto">
                <a:xfrm rot="5400000">
                  <a:off x="1373793" y="279701"/>
                  <a:ext cx="313805" cy="1431229"/>
                </a:xfrm>
                <a:prstGeom prst="rect">
                  <a:avLst/>
                </a:prstGeom>
                <a:gradFill>
                  <a:gsLst>
                    <a:gs pos="0">
                      <a:schemeClr val="accent5">
                        <a:lumMod val="25000"/>
                      </a:schemeClr>
                    </a:gs>
                    <a:gs pos="50000">
                      <a:schemeClr val="accent2">
                        <a:lumMod val="75000"/>
                      </a:schemeClr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16200000" scaled="1"/>
                </a:gradFill>
                <a:ln w="9525" algn="ctr">
                  <a:noFill/>
                  <a:round/>
                  <a:headEnd/>
                  <a:tailEnd/>
                </a:ln>
                <a:effectLst>
                  <a:outerShdw blurRad="57785" dist="33020" dir="3180000" algn="ctr">
                    <a:srgbClr val="000000">
                      <a:alpha val="30000"/>
                    </a:srgbClr>
                  </a:outerShdw>
                </a:effectLst>
                <a:scene3d>
                  <a:camera prst="orthographicFront"/>
                  <a:lightRig rig="threePt" dir="t"/>
                </a:scene3d>
                <a:sp3d/>
              </p:spPr>
              <p:txBody>
                <a:bodyPr lIns="36236" tIns="46018" rIns="36236" bIns="46018"/>
                <a:lstStyle/>
                <a:p>
                  <a:pPr algn="ctr" defTabSz="1056082">
                    <a:defRPr/>
                  </a:pPr>
                  <a:endParaRPr lang="ru-RU" sz="1000" dirty="0">
                    <a:solidFill>
                      <a:srgbClr val="FFFFFF"/>
                    </a:solidFill>
                    <a:latin typeface="Calibri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68" name="Прямоугольник 267"/>
                <p:cNvSpPr/>
                <p:nvPr/>
              </p:nvSpPr>
              <p:spPr bwMode="auto">
                <a:xfrm>
                  <a:off x="99948" y="781462"/>
                  <a:ext cx="715134" cy="254271"/>
                </a:xfrm>
                <a:prstGeom prst="rect">
                  <a:avLst/>
                </a:prstGeom>
                <a:noFill/>
                <a:ln w="38100" cap="rnd" cmpd="sng" algn="ctr">
                  <a:solidFill>
                    <a:srgbClr val="C7E0FB">
                      <a:lumMod val="25000"/>
                      <a:alpha val="0"/>
                    </a:srgbClr>
                  </a:solidFill>
                  <a:prstDash val="solid"/>
                  <a:round/>
                  <a:headEnd type="none"/>
                  <a:tailEnd type="triangle" w="med" len="lg"/>
                </a:ln>
                <a:effectLst/>
                <a:scene3d>
                  <a:camera prst="orthographicFront"/>
                  <a:lightRig rig="threePt" dir="t"/>
                </a:scene3d>
                <a:sp3d/>
              </p:spPr>
              <p:txBody>
                <a:bodyPr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defRPr/>
                  </a:pPr>
                  <a:r>
                    <a:rPr lang="ru-RU" sz="900" dirty="0" smtClean="0"/>
                    <a:t>на 01.01.2014</a:t>
                  </a:r>
                </a:p>
                <a:p>
                  <a:pPr algn="ctr">
                    <a:defRPr/>
                  </a:pPr>
                  <a:endParaRPr lang="ru-RU" sz="1000" dirty="0"/>
                </a:p>
              </p:txBody>
            </p:sp>
            <p:sp>
              <p:nvSpPr>
                <p:cNvPr id="269" name="Прямоугольник 148"/>
                <p:cNvSpPr>
                  <a:spLocks noChangeArrowheads="1"/>
                </p:cNvSpPr>
                <p:nvPr/>
              </p:nvSpPr>
              <p:spPr bwMode="auto">
                <a:xfrm>
                  <a:off x="1360311" y="806773"/>
                  <a:ext cx="389452" cy="280400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wrap="none" lIns="0" rIns="0" anchor="ctr"/>
                <a:lstStyle/>
                <a:p>
                  <a:pPr algn="ctr" defTabSz="1034646">
                    <a:defRPr/>
                  </a:pPr>
                  <a:r>
                    <a:rPr lang="ru-RU" sz="1100" b="1" dirty="0">
                      <a:solidFill>
                        <a:schemeClr val="accent6">
                          <a:lumMod val="50000"/>
                        </a:schemeClr>
                      </a:solidFill>
                      <a:latin typeface="Calibri" pitchFamily="34" charset="0"/>
                      <a:cs typeface="Arial" charset="0"/>
                    </a:rPr>
                    <a:t>0,8</a:t>
                  </a:r>
                </a:p>
              </p:txBody>
            </p:sp>
            <p:sp>
              <p:nvSpPr>
                <p:cNvPr id="270" name="TextBox 269"/>
                <p:cNvSpPr txBox="1"/>
                <p:nvPr/>
              </p:nvSpPr>
              <p:spPr>
                <a:xfrm>
                  <a:off x="2314464" y="1006979"/>
                  <a:ext cx="524345" cy="21460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>
                    <a:defRPr/>
                  </a:pPr>
                  <a:r>
                    <a:rPr lang="ru-RU" sz="1000" dirty="0">
                      <a:latin typeface="+mn-lt"/>
                    </a:rPr>
                    <a:t>32105</a:t>
                  </a:r>
                </a:p>
              </p:txBody>
            </p:sp>
            <p:sp>
              <p:nvSpPr>
                <p:cNvPr id="271" name="TextBox 270"/>
                <p:cNvSpPr txBox="1"/>
                <p:nvPr/>
              </p:nvSpPr>
              <p:spPr>
                <a:xfrm>
                  <a:off x="1701080" y="1006979"/>
                  <a:ext cx="749692" cy="23074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>
                    <a:defRPr/>
                  </a:pPr>
                  <a:r>
                    <a:rPr lang="ru-RU" sz="1000" dirty="0">
                      <a:latin typeface="+mn-lt"/>
                    </a:rPr>
                    <a:t>26891</a:t>
                  </a:r>
                </a:p>
              </p:txBody>
            </p:sp>
          </p:grpSp>
        </p:grpSp>
        <p:sp>
          <p:nvSpPr>
            <p:cNvPr id="257" name="Прямоугольник 14"/>
            <p:cNvSpPr>
              <a:spLocks noChangeArrowheads="1"/>
            </p:cNvSpPr>
            <p:nvPr/>
          </p:nvSpPr>
          <p:spPr bwMode="auto">
            <a:xfrm>
              <a:off x="475946" y="3200379"/>
              <a:ext cx="124716" cy="117619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25000"/>
                  </a:schemeClr>
                </a:gs>
                <a:gs pos="46000">
                  <a:schemeClr val="accent2">
                    <a:lumMod val="75000"/>
                  </a:schemeClr>
                </a:gs>
                <a:gs pos="100000">
                  <a:schemeClr val="tx2">
                    <a:lumMod val="50000"/>
                    <a:lumOff val="50000"/>
                  </a:schemeClr>
                </a:gs>
              </a:gsLst>
              <a:lin ang="16200000" scaled="1"/>
              <a:tileRect/>
            </a:gradFill>
            <a:ln w="9525" algn="ctr">
              <a:noFill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lIns="36236" tIns="46018" rIns="36236" bIns="46018"/>
            <a:lstStyle/>
            <a:p>
              <a:pPr algn="ctr" defTabSz="1056082">
                <a:defRPr/>
              </a:pPr>
              <a:endParaRPr lang="ru-RU" sz="1000" dirty="0">
                <a:solidFill>
                  <a:srgbClr val="FFFFFF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258" name="Прямоугольник 148"/>
            <p:cNvSpPr>
              <a:spLocks noChangeArrowheads="1"/>
            </p:cNvSpPr>
            <p:nvPr/>
          </p:nvSpPr>
          <p:spPr bwMode="auto">
            <a:xfrm>
              <a:off x="475946" y="2965143"/>
              <a:ext cx="112406" cy="96859"/>
            </a:xfrm>
            <a:prstGeom prst="ellipse">
              <a:avLst/>
            </a:prstGeom>
            <a:solidFill>
              <a:srgbClr val="A1B6F1"/>
            </a:solidFill>
            <a:ln w="9525" algn="ctr">
              <a:noFill/>
              <a:round/>
              <a:headEnd/>
              <a:tailEnd/>
            </a:ln>
          </p:spPr>
          <p:txBody>
            <a:bodyPr wrap="none" lIns="0" rIns="0" anchor="ctr"/>
            <a:lstStyle/>
            <a:p>
              <a:pPr algn="ctr" defTabSz="1033301"/>
              <a:endParaRPr lang="ru-RU" sz="1000" dirty="0">
                <a:solidFill>
                  <a:srgbClr val="FFFFFF"/>
                </a:solidFill>
                <a:latin typeface="Calibri" pitchFamily="34" charset="0"/>
                <a:cs typeface="Arial" charset="0"/>
              </a:endParaRPr>
            </a:p>
          </p:txBody>
        </p:sp>
      </p:grpSp>
      <p:cxnSp>
        <p:nvCxnSpPr>
          <p:cNvPr id="290" name="Прямая соединительная линия 318"/>
          <p:cNvCxnSpPr>
            <a:cxnSpLocks noChangeShapeType="1"/>
            <a:endCxn id="269" idx="3"/>
          </p:cNvCxnSpPr>
          <p:nvPr/>
        </p:nvCxnSpPr>
        <p:spPr bwMode="auto">
          <a:xfrm flipV="1">
            <a:off x="1043608" y="1842692"/>
            <a:ext cx="348291" cy="293930"/>
          </a:xfrm>
          <a:prstGeom prst="line">
            <a:avLst/>
          </a:prstGeom>
          <a:ln>
            <a:headEnd/>
            <a:tailEnd/>
          </a:ln>
          <a:effec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7" name="Группа 106"/>
          <p:cNvGrpSpPr>
            <a:grpSpLocks/>
          </p:cNvGrpSpPr>
          <p:nvPr/>
        </p:nvGrpSpPr>
        <p:grpSpPr bwMode="auto">
          <a:xfrm>
            <a:off x="0" y="4221087"/>
            <a:ext cx="4139952" cy="2376263"/>
            <a:chOff x="248497" y="3736951"/>
            <a:chExt cx="4508633" cy="2796004"/>
          </a:xfrm>
        </p:grpSpPr>
        <p:sp>
          <p:nvSpPr>
            <p:cNvPr id="293" name="Прямоугольник 292"/>
            <p:cNvSpPr/>
            <p:nvPr/>
          </p:nvSpPr>
          <p:spPr>
            <a:xfrm>
              <a:off x="248497" y="3736951"/>
              <a:ext cx="4508633" cy="2854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1071453">
                <a:defRPr/>
              </a:pPr>
              <a:r>
                <a:rPr lang="ru-RU" sz="1100" b="1" dirty="0">
                  <a:solidFill>
                    <a:schemeClr val="tx2">
                      <a:lumMod val="90000"/>
                      <a:lumOff val="10000"/>
                    </a:schemeClr>
                  </a:solidFill>
                  <a:latin typeface="+mj-lt"/>
                  <a:cs typeface="Arial" pitchFamily="34" charset="0"/>
                </a:rPr>
                <a:t>Уровень безработицы по МОТ в Иркутской области</a:t>
              </a:r>
            </a:p>
          </p:txBody>
        </p:sp>
        <p:grpSp>
          <p:nvGrpSpPr>
            <p:cNvPr id="8" name="Группа 38"/>
            <p:cNvGrpSpPr>
              <a:grpSpLocks/>
            </p:cNvGrpSpPr>
            <p:nvPr/>
          </p:nvGrpSpPr>
          <p:grpSpPr bwMode="auto">
            <a:xfrm>
              <a:off x="365574" y="4245315"/>
              <a:ext cx="3307313" cy="2287640"/>
              <a:chOff x="59690" y="3947193"/>
              <a:chExt cx="3307313" cy="2696781"/>
            </a:xfrm>
          </p:grpSpPr>
          <p:sp>
            <p:nvSpPr>
              <p:cNvPr id="295" name="Прямоугольник 294"/>
              <p:cNvSpPr/>
              <p:nvPr/>
            </p:nvSpPr>
            <p:spPr>
              <a:xfrm>
                <a:off x="138111" y="6062411"/>
                <a:ext cx="2945443" cy="320444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/>
            </p:spPr>
            <p:txBody>
              <a:bodyPr wrap="none">
                <a:spAutoFit/>
              </a:bodyPr>
              <a:lstStyle/>
              <a:p>
                <a:pPr defTabSz="1054683">
                  <a:defRPr/>
                </a:pPr>
                <a:r>
                  <a:rPr lang="ru-RU" sz="900" i="1" dirty="0">
                    <a:solidFill>
                      <a:srgbClr val="000000"/>
                    </a:solidFill>
                    <a:latin typeface="+mj-lt"/>
                  </a:rPr>
                  <a:t>Численность безработных по МОТ, тыс.чел</a:t>
                </a:r>
                <a:r>
                  <a:rPr lang="ru-RU" sz="1000" i="1" dirty="0">
                    <a:solidFill>
                      <a:srgbClr val="000000"/>
                    </a:solidFill>
                    <a:latin typeface="+mj-lt"/>
                  </a:rPr>
                  <a:t>.</a:t>
                </a:r>
                <a:endParaRPr lang="en-US" sz="1000" i="1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296" name="Прямоугольник 14"/>
              <p:cNvSpPr>
                <a:spLocks noChangeArrowheads="1"/>
              </p:cNvSpPr>
              <p:nvPr/>
            </p:nvSpPr>
            <p:spPr bwMode="auto">
              <a:xfrm>
                <a:off x="59690" y="6156128"/>
                <a:ext cx="127397" cy="140493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25000"/>
                    </a:schemeClr>
                  </a:gs>
                  <a:gs pos="46000">
                    <a:schemeClr val="accent2">
                      <a:lumMod val="75000"/>
                    </a:schemeClr>
                  </a:gs>
                  <a:gs pos="100000">
                    <a:schemeClr val="tx2">
                      <a:lumMod val="50000"/>
                      <a:lumOff val="50000"/>
                    </a:schemeClr>
                  </a:gs>
                </a:gsLst>
                <a:lin ang="16200000" scaled="1"/>
                <a:tileRect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lIns="36236" tIns="46018" rIns="36236" bIns="46018"/>
              <a:lstStyle/>
              <a:p>
                <a:pPr algn="ctr" defTabSz="1056082">
                  <a:defRPr/>
                </a:pPr>
                <a:endParaRPr lang="ru-RU" sz="1000" dirty="0">
                  <a:solidFill>
                    <a:srgbClr val="FFFFFF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297" name="Прямоугольник 148"/>
              <p:cNvSpPr>
                <a:spLocks noChangeArrowheads="1"/>
              </p:cNvSpPr>
              <p:nvPr/>
            </p:nvSpPr>
            <p:spPr bwMode="auto">
              <a:xfrm>
                <a:off x="59691" y="6437272"/>
                <a:ext cx="103130" cy="134098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 w="9525" algn="ctr">
                <a:solidFill>
                  <a:schemeClr val="bg2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wrap="none" lIns="0" rIns="0" anchor="ctr"/>
              <a:lstStyle/>
              <a:p>
                <a:pPr algn="ctr" defTabSz="1033301"/>
                <a:endParaRPr lang="ru-RU" sz="1000" dirty="0">
                  <a:solidFill>
                    <a:srgbClr val="FFFFFF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298" name="Прямоугольник 297"/>
              <p:cNvSpPr/>
              <p:nvPr/>
            </p:nvSpPr>
            <p:spPr>
              <a:xfrm>
                <a:off x="138112" y="6343557"/>
                <a:ext cx="2217462" cy="300417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/>
            </p:spPr>
            <p:txBody>
              <a:bodyPr wrap="none">
                <a:spAutoFit/>
              </a:bodyPr>
              <a:lstStyle/>
              <a:p>
                <a:pPr defTabSz="1054683">
                  <a:defRPr/>
                </a:pPr>
                <a:r>
                  <a:rPr lang="ru-RU" sz="900" i="1" dirty="0">
                    <a:solidFill>
                      <a:srgbClr val="000000"/>
                    </a:solidFill>
                    <a:latin typeface="+mj-lt"/>
                  </a:rPr>
                  <a:t>Уровень безработицы по МОТ, %</a:t>
                </a:r>
                <a:endParaRPr lang="en-US" sz="900" i="1" dirty="0">
                  <a:solidFill>
                    <a:srgbClr val="000000"/>
                  </a:solidFill>
                  <a:latin typeface="+mj-lt"/>
                </a:endParaRPr>
              </a:p>
            </p:txBody>
          </p:sp>
          <p:grpSp>
            <p:nvGrpSpPr>
              <p:cNvPr id="9" name="Группа 141"/>
              <p:cNvGrpSpPr>
                <a:grpSpLocks/>
              </p:cNvGrpSpPr>
              <p:nvPr/>
            </p:nvGrpSpPr>
            <p:grpSpPr bwMode="auto">
              <a:xfrm>
                <a:off x="765476" y="3947193"/>
                <a:ext cx="2601527" cy="2129339"/>
                <a:chOff x="765476" y="3947193"/>
                <a:chExt cx="2601527" cy="2129339"/>
              </a:xfrm>
            </p:grpSpPr>
            <p:sp>
              <p:nvSpPr>
                <p:cNvPr id="301" name="Прямоугольник 300"/>
                <p:cNvSpPr/>
                <p:nvPr/>
              </p:nvSpPr>
              <p:spPr>
                <a:xfrm>
                  <a:off x="765476" y="5745049"/>
                  <a:ext cx="766714" cy="31674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 defTabSz="1054683">
                    <a:defRPr/>
                  </a:pPr>
                  <a:r>
                    <a:rPr lang="ru-RU" sz="1000" dirty="0" smtClean="0">
                      <a:solidFill>
                        <a:srgbClr val="000000"/>
                      </a:solidFill>
                      <a:cs typeface="Arial" pitchFamily="34" charset="0"/>
                    </a:rPr>
                    <a:t>2013 год</a:t>
                  </a:r>
                  <a:endParaRPr lang="ru-RU" sz="1000" dirty="0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302" name="Прямоугольник 217"/>
                <p:cNvSpPr>
                  <a:spLocks noChangeArrowheads="1"/>
                </p:cNvSpPr>
                <p:nvPr/>
              </p:nvSpPr>
              <p:spPr bwMode="auto">
                <a:xfrm>
                  <a:off x="2667114" y="5658195"/>
                  <a:ext cx="699889" cy="2980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defTabSz="1054357"/>
                  <a:endParaRPr lang="ru-RU" sz="1000" dirty="0">
                    <a:solidFill>
                      <a:srgbClr val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303" name="Прямоугольник 14"/>
                <p:cNvSpPr>
                  <a:spLocks noChangeArrowheads="1"/>
                </p:cNvSpPr>
                <p:nvPr/>
              </p:nvSpPr>
              <p:spPr bwMode="auto">
                <a:xfrm>
                  <a:off x="1549683" y="3947193"/>
                  <a:ext cx="619977" cy="1846204"/>
                </a:xfrm>
                <a:prstGeom prst="rect">
                  <a:avLst/>
                </a:prstGeom>
                <a:gradFill>
                  <a:gsLst>
                    <a:gs pos="0">
                      <a:schemeClr val="accent5">
                        <a:lumMod val="25000"/>
                      </a:schemeClr>
                    </a:gs>
                    <a:gs pos="50000">
                      <a:schemeClr val="accent2">
                        <a:lumMod val="75000"/>
                      </a:schemeClr>
                    </a:gs>
                    <a:gs pos="100000">
                      <a:schemeClr val="tx2">
                        <a:lumMod val="50000"/>
                        <a:lumOff val="50000"/>
                      </a:schemeClr>
                    </a:gs>
                  </a:gsLst>
                  <a:lin ang="162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lIns="36236" tIns="46018" rIns="36236" bIns="46018"/>
                <a:lstStyle/>
                <a:p>
                  <a:pPr algn="ctr" defTabSz="1056082">
                    <a:defRPr/>
                  </a:pPr>
                  <a:r>
                    <a:rPr lang="ru-RU" sz="1100" dirty="0">
                      <a:solidFill>
                        <a:srgbClr val="FFFFFF"/>
                      </a:solidFill>
                      <a:cs typeface="Arial" pitchFamily="34" charset="0"/>
                    </a:rPr>
                    <a:t>109,7</a:t>
                  </a:r>
                </a:p>
              </p:txBody>
            </p:sp>
            <p:sp>
              <p:nvSpPr>
                <p:cNvPr id="304" name="Прямоугольник 14"/>
                <p:cNvSpPr>
                  <a:spLocks noChangeArrowheads="1"/>
                </p:cNvSpPr>
                <p:nvPr/>
              </p:nvSpPr>
              <p:spPr bwMode="auto">
                <a:xfrm>
                  <a:off x="843897" y="4246838"/>
                  <a:ext cx="627365" cy="1543684"/>
                </a:xfrm>
                <a:prstGeom prst="rect">
                  <a:avLst/>
                </a:prstGeom>
                <a:gradFill>
                  <a:gsLst>
                    <a:gs pos="0">
                      <a:schemeClr val="accent5">
                        <a:lumMod val="25000"/>
                      </a:schemeClr>
                    </a:gs>
                    <a:gs pos="50000">
                      <a:schemeClr val="accent2">
                        <a:lumMod val="75000"/>
                      </a:schemeClr>
                    </a:gs>
                    <a:gs pos="100000">
                      <a:schemeClr val="tx2">
                        <a:lumMod val="50000"/>
                        <a:lumOff val="50000"/>
                      </a:schemeClr>
                    </a:gs>
                  </a:gsLst>
                  <a:lin ang="162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lIns="36236" tIns="46018" rIns="36236" bIns="46018"/>
                <a:lstStyle/>
                <a:p>
                  <a:pPr algn="ctr" defTabSz="1056082">
                    <a:defRPr/>
                  </a:pPr>
                  <a:r>
                    <a:rPr lang="ru-RU" sz="1100" dirty="0">
                      <a:solidFill>
                        <a:srgbClr val="FFFFFF"/>
                      </a:solidFill>
                      <a:cs typeface="Arial" pitchFamily="34" charset="0"/>
                    </a:rPr>
                    <a:t>104,4</a:t>
                  </a:r>
                </a:p>
              </p:txBody>
            </p:sp>
            <p:sp>
              <p:nvSpPr>
                <p:cNvPr id="305" name="Прямоугольник 14"/>
                <p:cNvSpPr>
                  <a:spLocks noChangeArrowheads="1"/>
                </p:cNvSpPr>
                <p:nvPr/>
              </p:nvSpPr>
              <p:spPr bwMode="auto">
                <a:xfrm>
                  <a:off x="2255469" y="4446599"/>
                  <a:ext cx="578397" cy="1325345"/>
                </a:xfrm>
                <a:prstGeom prst="rect">
                  <a:avLst/>
                </a:prstGeom>
                <a:gradFill>
                  <a:gsLst>
                    <a:gs pos="0">
                      <a:schemeClr val="accent5">
                        <a:lumMod val="25000"/>
                      </a:schemeClr>
                    </a:gs>
                    <a:gs pos="50000">
                      <a:schemeClr val="accent2">
                        <a:lumMod val="75000"/>
                      </a:schemeClr>
                    </a:gs>
                    <a:gs pos="100000">
                      <a:schemeClr val="tx2">
                        <a:lumMod val="50000"/>
                        <a:lumOff val="50000"/>
                      </a:schemeClr>
                    </a:gs>
                  </a:gsLst>
                  <a:lin ang="162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lIns="36236" tIns="46018" rIns="36236" bIns="46018"/>
                <a:lstStyle/>
                <a:p>
                  <a:pPr algn="ctr" defTabSz="1056082">
                    <a:defRPr/>
                  </a:pPr>
                  <a:r>
                    <a:rPr lang="ru-RU" sz="1100" dirty="0" smtClean="0">
                      <a:solidFill>
                        <a:srgbClr val="FFFFFF"/>
                      </a:solidFill>
                      <a:cs typeface="Arial" pitchFamily="34" charset="0"/>
                    </a:rPr>
                    <a:t>103,1</a:t>
                  </a:r>
                  <a:endParaRPr lang="ru-RU" sz="1100" dirty="0">
                    <a:solidFill>
                      <a:srgbClr val="FFFFFF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306" name="Прямоугольник 148"/>
                <p:cNvSpPr>
                  <a:spLocks noChangeArrowheads="1"/>
                </p:cNvSpPr>
                <p:nvPr/>
              </p:nvSpPr>
              <p:spPr bwMode="auto">
                <a:xfrm>
                  <a:off x="922318" y="4946003"/>
                  <a:ext cx="422962" cy="599285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lIns="0" rIns="0" anchor="ctr"/>
                <a:lstStyle/>
                <a:p>
                  <a:pPr algn="ctr" defTabSz="1033301"/>
                  <a:r>
                    <a:rPr lang="ru-RU" sz="1100" dirty="0">
                      <a:solidFill>
                        <a:schemeClr val="accent2">
                          <a:lumMod val="50000"/>
                        </a:schemeClr>
                      </a:solidFill>
                      <a:cs typeface="Arial" pitchFamily="34" charset="0"/>
                    </a:rPr>
                    <a:t>8,3</a:t>
                  </a:r>
                </a:p>
              </p:txBody>
            </p:sp>
            <p:sp>
              <p:nvSpPr>
                <p:cNvPr id="307" name="Прямоугольник 148"/>
                <p:cNvSpPr>
                  <a:spLocks noChangeArrowheads="1"/>
                </p:cNvSpPr>
                <p:nvPr/>
              </p:nvSpPr>
              <p:spPr bwMode="auto">
                <a:xfrm>
                  <a:off x="2333889" y="4946003"/>
                  <a:ext cx="462606" cy="599285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lIns="0" rIns="0" anchor="ctr"/>
                <a:lstStyle/>
                <a:p>
                  <a:pPr algn="ctr" defTabSz="1033301"/>
                  <a:r>
                    <a:rPr lang="ru-RU" sz="1100" dirty="0" smtClean="0">
                      <a:solidFill>
                        <a:schemeClr val="accent2">
                          <a:lumMod val="50000"/>
                        </a:schemeClr>
                      </a:solidFill>
                      <a:cs typeface="Arial" pitchFamily="34" charset="0"/>
                    </a:rPr>
                    <a:t>8,2</a:t>
                  </a:r>
                  <a:endParaRPr lang="ru-RU" sz="1100" dirty="0">
                    <a:solidFill>
                      <a:schemeClr val="accent2">
                        <a:lumMod val="50000"/>
                      </a:schemeClr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309" name="Прямоугольник 308"/>
                <p:cNvSpPr/>
                <p:nvPr/>
              </p:nvSpPr>
              <p:spPr>
                <a:xfrm>
                  <a:off x="1471263" y="5745049"/>
                  <a:ext cx="856229" cy="30373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 defTabSz="1054683">
                    <a:defRPr/>
                  </a:pPr>
                  <a:r>
                    <a:rPr lang="ru-RU" sz="1000" dirty="0" smtClean="0">
                      <a:solidFill>
                        <a:srgbClr val="000000"/>
                      </a:solidFill>
                      <a:cs typeface="Arial" pitchFamily="34" charset="0"/>
                    </a:rPr>
                    <a:t>2014 год</a:t>
                  </a:r>
                  <a:endParaRPr lang="ru-RU" sz="1000" dirty="0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312" name="Прямоугольник 311"/>
                <p:cNvSpPr/>
                <p:nvPr/>
              </p:nvSpPr>
              <p:spPr>
                <a:xfrm>
                  <a:off x="2098627" y="5745049"/>
                  <a:ext cx="941047" cy="331483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 defTabSz="1054683">
                    <a:defRPr/>
                  </a:pPr>
                  <a:r>
                    <a:rPr lang="ru-RU" sz="1000" dirty="0" smtClean="0">
                      <a:solidFill>
                        <a:srgbClr val="000000"/>
                      </a:solidFill>
                      <a:cs typeface="Arial" pitchFamily="34" charset="0"/>
                    </a:rPr>
                    <a:t>2015 год</a:t>
                  </a:r>
                  <a:endParaRPr lang="ru-RU" sz="1000" dirty="0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  <p:cxnSp>
              <p:nvCxnSpPr>
                <p:cNvPr id="313" name="Прямая соединительная линия 228"/>
                <p:cNvCxnSpPr>
                  <a:cxnSpLocks noChangeShapeType="1"/>
                  <a:stCxn id="314" idx="2"/>
                  <a:endCxn id="306" idx="6"/>
                </p:cNvCxnSpPr>
                <p:nvPr/>
              </p:nvCxnSpPr>
              <p:spPr bwMode="auto">
                <a:xfrm flipH="1">
                  <a:off x="1345281" y="4851766"/>
                  <a:ext cx="282823" cy="393879"/>
                </a:xfrm>
                <a:prstGeom prst="line">
                  <a:avLst/>
                </a:prstGeom>
                <a:noFill/>
                <a:ln w="38100" cap="rnd" algn="ctr">
                  <a:solidFill>
                    <a:schemeClr val="bg2">
                      <a:lumMod val="75000"/>
                    </a:schemeClr>
                  </a:solidFill>
                  <a:round/>
                  <a:headEnd/>
                  <a:tailEnd/>
                </a:ln>
              </p:spPr>
            </p:cxnSp>
            <p:sp>
              <p:nvSpPr>
                <p:cNvPr id="314" name="Прямоугольник 148"/>
                <p:cNvSpPr>
                  <a:spLocks noChangeArrowheads="1"/>
                </p:cNvSpPr>
                <p:nvPr/>
              </p:nvSpPr>
              <p:spPr bwMode="auto">
                <a:xfrm>
                  <a:off x="1628104" y="4546479"/>
                  <a:ext cx="457866" cy="610572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lIns="0" rIns="0" anchor="ctr"/>
                <a:lstStyle/>
                <a:p>
                  <a:pPr algn="ctr" defTabSz="1033301"/>
                  <a:r>
                    <a:rPr lang="ru-RU" sz="1100" dirty="0">
                      <a:solidFill>
                        <a:schemeClr val="accent2">
                          <a:lumMod val="50000"/>
                        </a:schemeClr>
                      </a:solidFill>
                      <a:cs typeface="Arial" pitchFamily="34" charset="0"/>
                    </a:rPr>
                    <a:t>8,8</a:t>
                  </a:r>
                </a:p>
              </p:txBody>
            </p:sp>
          </p:grpSp>
        </p:grpSp>
      </p:grpSp>
      <p:grpSp>
        <p:nvGrpSpPr>
          <p:cNvPr id="10" name="Группа 314"/>
          <p:cNvGrpSpPr/>
          <p:nvPr/>
        </p:nvGrpSpPr>
        <p:grpSpPr>
          <a:xfrm>
            <a:off x="4572000" y="4077072"/>
            <a:ext cx="4949614" cy="2430873"/>
            <a:chOff x="4554047" y="3995910"/>
            <a:chExt cx="4711816" cy="2382479"/>
          </a:xfrm>
        </p:grpSpPr>
        <p:grpSp>
          <p:nvGrpSpPr>
            <p:cNvPr id="11" name="Группа 55"/>
            <p:cNvGrpSpPr>
              <a:grpSpLocks/>
            </p:cNvGrpSpPr>
            <p:nvPr/>
          </p:nvGrpSpPr>
          <p:grpSpPr bwMode="auto">
            <a:xfrm>
              <a:off x="4728907" y="3995910"/>
              <a:ext cx="4536956" cy="2382479"/>
              <a:chOff x="4991994" y="3981232"/>
              <a:chExt cx="4234125" cy="2420338"/>
            </a:xfrm>
          </p:grpSpPr>
          <p:sp>
            <p:nvSpPr>
              <p:cNvPr id="353" name="Прямоугольник 14"/>
              <p:cNvSpPr>
                <a:spLocks noChangeArrowheads="1"/>
              </p:cNvSpPr>
              <p:nvPr/>
            </p:nvSpPr>
            <p:spPr bwMode="auto">
              <a:xfrm>
                <a:off x="6108266" y="4052928"/>
                <a:ext cx="447811" cy="1577312"/>
              </a:xfrm>
              <a:prstGeom prst="rect">
                <a:avLst/>
              </a:prstGeom>
              <a:gradFill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50000">
                    <a:srgbClr val="BACCF0"/>
                  </a:gs>
                  <a:gs pos="100000">
                    <a:srgbClr val="DEE6F7"/>
                  </a:gs>
                </a:gsLst>
                <a:lin ang="16200000" scaled="1"/>
              </a:gradFill>
              <a:ln w="9525" algn="ctr">
                <a:solidFill>
                  <a:schemeClr val="accent6">
                    <a:lumMod val="50000"/>
                  </a:schemeClr>
                </a:solidFill>
                <a:round/>
                <a:headEnd/>
                <a:tailEnd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</p:spPr>
            <p:txBody>
              <a:bodyPr lIns="36236" tIns="46018" rIns="36236" bIns="46018"/>
              <a:lstStyle/>
              <a:p>
                <a:pPr algn="ctr" defTabSz="1056082">
                  <a:defRPr/>
                </a:pPr>
                <a:r>
                  <a:rPr lang="ru-RU" sz="1000" dirty="0" smtClean="0">
                    <a:solidFill>
                      <a:srgbClr val="000000"/>
                    </a:solidFill>
                    <a:latin typeface="+mj-lt"/>
                    <a:cs typeface="Arial" pitchFamily="34" charset="0"/>
                  </a:rPr>
                  <a:t>82,8</a:t>
                </a:r>
                <a:endParaRPr lang="ru-RU" sz="1000" dirty="0">
                  <a:solidFill>
                    <a:srgbClr val="000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354" name="Прямоугольник 148"/>
              <p:cNvSpPr>
                <a:spLocks noChangeArrowheads="1"/>
              </p:cNvSpPr>
              <p:nvPr/>
            </p:nvSpPr>
            <p:spPr bwMode="auto">
              <a:xfrm>
                <a:off x="5916347" y="5630238"/>
                <a:ext cx="885168" cy="181332"/>
              </a:xfrm>
              <a:prstGeom prst="rect">
                <a:avLst/>
              </a:prstGeom>
              <a:noFill/>
              <a:ln w="9525" algn="ctr">
                <a:noFill/>
                <a:round/>
                <a:headEnd/>
                <a:tailEnd/>
              </a:ln>
            </p:spPr>
            <p:txBody>
              <a:bodyPr lIns="0" tIns="36236" rIns="0" bIns="0"/>
              <a:lstStyle/>
              <a:p>
                <a:pPr algn="ctr" defTabSz="1054357"/>
                <a:r>
                  <a:rPr lang="ru-RU" sz="1000" dirty="0" smtClean="0">
                    <a:solidFill>
                      <a:srgbClr val="000000"/>
                    </a:solidFill>
                    <a:latin typeface="Calibri" pitchFamily="34" charset="0"/>
                    <a:cs typeface="Arial" charset="0"/>
                  </a:rPr>
                  <a:t>2014 год</a:t>
                </a:r>
                <a:endParaRPr lang="ru-RU" sz="1000" dirty="0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355" name="Прямоугольник 148"/>
              <p:cNvSpPr>
                <a:spLocks noChangeArrowheads="1"/>
              </p:cNvSpPr>
              <p:nvPr/>
            </p:nvSpPr>
            <p:spPr bwMode="auto">
              <a:xfrm>
                <a:off x="6492104" y="5630238"/>
                <a:ext cx="885168" cy="181332"/>
              </a:xfrm>
              <a:prstGeom prst="rect">
                <a:avLst/>
              </a:prstGeom>
              <a:noFill/>
              <a:ln w="9525" algn="ctr">
                <a:noFill/>
                <a:round/>
                <a:headEnd/>
                <a:tailEnd/>
              </a:ln>
            </p:spPr>
            <p:txBody>
              <a:bodyPr lIns="0" tIns="36236" rIns="0" bIns="0"/>
              <a:lstStyle/>
              <a:p>
                <a:pPr algn="ctr" defTabSz="1054357"/>
                <a:r>
                  <a:rPr lang="ru-RU" sz="1000" dirty="0" smtClean="0">
                    <a:solidFill>
                      <a:srgbClr val="000000"/>
                    </a:solidFill>
                    <a:latin typeface="Calibri" pitchFamily="34" charset="0"/>
                    <a:cs typeface="Arial" charset="0"/>
                  </a:rPr>
                  <a:t>2015 год</a:t>
                </a:r>
                <a:endParaRPr lang="ru-RU" sz="1000" dirty="0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356" name="Прямоугольник 43"/>
              <p:cNvSpPr>
                <a:spLocks noChangeArrowheads="1"/>
              </p:cNvSpPr>
              <p:nvPr/>
            </p:nvSpPr>
            <p:spPr bwMode="auto">
              <a:xfrm>
                <a:off x="7735121" y="6081165"/>
                <a:ext cx="1490998" cy="205925"/>
              </a:xfrm>
              <a:prstGeom prst="rect">
                <a:avLst/>
              </a:prstGeom>
              <a:noFill/>
              <a:ln w="9525" algn="ctr">
                <a:noFill/>
                <a:round/>
                <a:headEnd/>
                <a:tailEnd/>
              </a:ln>
            </p:spPr>
            <p:txBody>
              <a:bodyPr lIns="92021" tIns="46018" rIns="92021" bIns="46018" anchor="ctr"/>
              <a:lstStyle/>
              <a:p>
                <a:pPr defTabSz="1054683">
                  <a:defRPr/>
                </a:pPr>
                <a:r>
                  <a:rPr lang="ru-RU" sz="1000" i="1" dirty="0">
                    <a:solidFill>
                      <a:srgbClr val="000000"/>
                    </a:solidFill>
                    <a:latin typeface="+mj-lt"/>
                    <a:cs typeface="Arial" charset="0"/>
                  </a:rPr>
                  <a:t>Динамика , %</a:t>
                </a:r>
                <a:endParaRPr lang="en-US" sz="1000" i="1" dirty="0">
                  <a:solidFill>
                    <a:srgbClr val="000000"/>
                  </a:solidFill>
                  <a:latin typeface="+mj-lt"/>
                  <a:cs typeface="Arial" charset="0"/>
                </a:endParaRPr>
              </a:p>
            </p:txBody>
          </p:sp>
          <p:sp>
            <p:nvSpPr>
              <p:cNvPr id="357" name="Прямоугольник 14"/>
              <p:cNvSpPr>
                <a:spLocks noChangeArrowheads="1"/>
              </p:cNvSpPr>
              <p:nvPr/>
            </p:nvSpPr>
            <p:spPr bwMode="auto">
              <a:xfrm>
                <a:off x="7468000" y="6101757"/>
                <a:ext cx="206762" cy="147089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 w="9525" algn="ctr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</p:spPr>
            <p:txBody>
              <a:bodyPr lIns="36236" tIns="46018" rIns="36236" bIns="46018"/>
              <a:lstStyle/>
              <a:p>
                <a:pPr algn="ctr" defTabSz="1056082">
                  <a:defRPr/>
                </a:pPr>
                <a:endParaRPr lang="ru-RU" sz="1000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endParaRPr>
              </a:p>
            </p:txBody>
          </p:sp>
          <p:sp>
            <p:nvSpPr>
              <p:cNvPr id="358" name="Прямоугольник 148"/>
              <p:cNvSpPr>
                <a:spLocks noChangeArrowheads="1"/>
              </p:cNvSpPr>
              <p:nvPr/>
            </p:nvSpPr>
            <p:spPr bwMode="auto">
              <a:xfrm rot="2541939">
                <a:off x="7545090" y="6085118"/>
                <a:ext cx="202238" cy="148474"/>
              </a:xfrm>
              <a:prstGeom prst="ellipse">
                <a:avLst/>
              </a:prstGeom>
              <a:solidFill>
                <a:srgbClr val="CCECFF"/>
              </a:solidFill>
              <a:ln w="9525" algn="ctr">
                <a:solidFill>
                  <a:srgbClr val="7293E4"/>
                </a:solidFill>
                <a:round/>
                <a:headEnd/>
                <a:tailEnd/>
              </a:ln>
            </p:spPr>
            <p:txBody>
              <a:bodyPr wrap="none" lIns="0" rIns="0" anchor="ctr"/>
              <a:lstStyle/>
              <a:p>
                <a:pPr algn="ctr" defTabSz="1033301"/>
                <a:endParaRPr lang="ru-RU" sz="1000" b="1" dirty="0">
                  <a:solidFill>
                    <a:srgbClr val="FFFFFF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359" name="Прямоугольник 14"/>
              <p:cNvSpPr>
                <a:spLocks noChangeArrowheads="1"/>
              </p:cNvSpPr>
              <p:nvPr/>
            </p:nvSpPr>
            <p:spPr bwMode="auto">
              <a:xfrm>
                <a:off x="6172239" y="4626495"/>
                <a:ext cx="447810" cy="1003744"/>
              </a:xfrm>
              <a:prstGeom prst="rect">
                <a:avLst/>
              </a:prstGeom>
              <a:gradFill>
                <a:gsLst>
                  <a:gs pos="0">
                    <a:schemeClr val="accent5">
                      <a:lumMod val="25000"/>
                    </a:schemeClr>
                  </a:gs>
                  <a:gs pos="50000">
                    <a:schemeClr val="accent2">
                      <a:lumMod val="75000"/>
                    </a:schemeClr>
                  </a:gs>
                  <a:gs pos="100000">
                    <a:schemeClr val="tx2">
                      <a:lumMod val="50000"/>
                      <a:lumOff val="50000"/>
                    </a:schemeClr>
                  </a:gs>
                </a:gsLst>
                <a:lin ang="16200000" scaled="1"/>
              </a:gradFill>
              <a:ln w="9525" algn="ctr">
                <a:noFill/>
                <a:round/>
                <a:headEnd/>
                <a:tailEnd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</p:spPr>
            <p:txBody>
              <a:bodyPr lIns="36236" tIns="46018" rIns="36236" bIns="46018"/>
              <a:lstStyle/>
              <a:p>
                <a:pPr algn="ctr" defTabSz="1056082">
                  <a:defRPr/>
                </a:pPr>
                <a:r>
                  <a:rPr lang="ru-RU" sz="1050" dirty="0" smtClean="0">
                    <a:solidFill>
                      <a:srgbClr val="FFFFFF"/>
                    </a:solidFill>
                    <a:latin typeface="Calibri" pitchFamily="34" charset="0"/>
                    <a:cs typeface="Arial" pitchFamily="34" charset="0"/>
                  </a:rPr>
                  <a:t>46,6</a:t>
                </a:r>
                <a:endParaRPr lang="ru-RU" sz="1050" dirty="0">
                  <a:solidFill>
                    <a:srgbClr val="FFFFFF"/>
                  </a:solidFill>
                  <a:latin typeface="Calibri" pitchFamily="34" charset="0"/>
                  <a:cs typeface="Arial" pitchFamily="34" charset="0"/>
                </a:endParaRPr>
              </a:p>
            </p:txBody>
          </p:sp>
          <p:sp>
            <p:nvSpPr>
              <p:cNvPr id="360" name="Прямоугольник 14"/>
              <p:cNvSpPr>
                <a:spLocks noChangeArrowheads="1"/>
              </p:cNvSpPr>
              <p:nvPr/>
            </p:nvSpPr>
            <p:spPr bwMode="auto">
              <a:xfrm>
                <a:off x="4991994" y="5895832"/>
                <a:ext cx="130992" cy="105904"/>
              </a:xfrm>
              <a:prstGeom prst="rect">
                <a:avLst/>
              </a:prstGeom>
              <a:gradFill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50000">
                    <a:srgbClr val="BACCF0"/>
                  </a:gs>
                  <a:gs pos="100000">
                    <a:srgbClr val="DEE6F7"/>
                  </a:gs>
                </a:gsLst>
                <a:lin ang="16200000" scaled="1"/>
              </a:gradFill>
              <a:ln w="9525" algn="ctr">
                <a:noFill/>
                <a:round/>
                <a:headEnd/>
                <a:tailEnd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</p:spPr>
            <p:txBody>
              <a:bodyPr lIns="36236" tIns="46018" rIns="36236" bIns="46018"/>
              <a:lstStyle/>
              <a:p>
                <a:pPr algn="ctr" defTabSz="1056082">
                  <a:defRPr/>
                </a:pPr>
                <a:endParaRPr lang="ru-RU" sz="1000" dirty="0">
                  <a:solidFill>
                    <a:srgbClr val="000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361" name="Прямоугольник 43"/>
              <p:cNvSpPr>
                <a:spLocks noChangeArrowheads="1"/>
              </p:cNvSpPr>
              <p:nvPr/>
            </p:nvSpPr>
            <p:spPr bwMode="auto">
              <a:xfrm>
                <a:off x="5148671" y="6060412"/>
                <a:ext cx="2364421" cy="203331"/>
              </a:xfrm>
              <a:prstGeom prst="rect">
                <a:avLst/>
              </a:prstGeom>
              <a:noFill/>
              <a:ln w="9525" algn="ctr">
                <a:noFill/>
                <a:round/>
                <a:headEnd/>
                <a:tailEnd/>
              </a:ln>
            </p:spPr>
            <p:txBody>
              <a:bodyPr lIns="92021" tIns="46018" rIns="92021" bIns="46018" anchor="ctr"/>
              <a:lstStyle/>
              <a:p>
                <a:pPr defTabSz="1054683">
                  <a:defRPr/>
                </a:pPr>
                <a:r>
                  <a:rPr lang="ru-RU" sz="1000" i="1" dirty="0" smtClean="0">
                    <a:solidFill>
                      <a:srgbClr val="000000"/>
                    </a:solidFill>
                    <a:latin typeface="+mj-lt"/>
                  </a:rPr>
                  <a:t>Уровень трудоустройства</a:t>
                </a:r>
                <a:r>
                  <a:rPr lang="ru-RU" sz="1000" i="1" dirty="0">
                    <a:solidFill>
                      <a:srgbClr val="000000"/>
                    </a:solidFill>
                    <a:latin typeface="+mj-lt"/>
                  </a:rPr>
                  <a:t>, %</a:t>
                </a:r>
                <a:endParaRPr lang="en-US" sz="1000" i="1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62" name="Прямоугольник 43"/>
              <p:cNvSpPr>
                <a:spLocks noChangeArrowheads="1"/>
              </p:cNvSpPr>
              <p:nvPr/>
            </p:nvSpPr>
            <p:spPr bwMode="auto">
              <a:xfrm>
                <a:off x="5135827" y="6263431"/>
                <a:ext cx="1891315" cy="138139"/>
              </a:xfrm>
              <a:prstGeom prst="rect">
                <a:avLst/>
              </a:prstGeom>
              <a:noFill/>
              <a:ln w="9525" algn="ctr">
                <a:noFill/>
                <a:round/>
                <a:headEnd/>
                <a:tailEnd/>
              </a:ln>
            </p:spPr>
            <p:txBody>
              <a:bodyPr lIns="92021" tIns="46018" rIns="92021" bIns="46018" anchor="ctr"/>
              <a:lstStyle/>
              <a:p>
                <a:pPr defTabSz="1054683">
                  <a:defRPr/>
                </a:pPr>
                <a:r>
                  <a:rPr lang="ru-RU" sz="1000" i="1" dirty="0">
                    <a:solidFill>
                      <a:srgbClr val="000000"/>
                    </a:solidFill>
                    <a:latin typeface="+mj-lt"/>
                    <a:cs typeface="Arial" charset="0"/>
                  </a:rPr>
                  <a:t>Трудоустроено, тыс. чел. </a:t>
                </a:r>
                <a:endParaRPr lang="en-US" sz="1000" i="1" dirty="0">
                  <a:solidFill>
                    <a:srgbClr val="000000"/>
                  </a:solidFill>
                  <a:latin typeface="+mj-lt"/>
                  <a:cs typeface="Arial" charset="0"/>
                </a:endParaRPr>
              </a:p>
            </p:txBody>
          </p:sp>
          <p:sp>
            <p:nvSpPr>
              <p:cNvPr id="363" name="Прямоугольник 362"/>
              <p:cNvSpPr/>
              <p:nvPr/>
            </p:nvSpPr>
            <p:spPr>
              <a:xfrm>
                <a:off x="5137081" y="5857131"/>
                <a:ext cx="2690096" cy="245154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/>
            </p:spPr>
            <p:txBody>
              <a:bodyPr wrap="square">
                <a:spAutoFit/>
              </a:bodyPr>
              <a:lstStyle/>
              <a:p>
                <a:pPr defTabSz="1054683">
                  <a:defRPr/>
                </a:pPr>
                <a:r>
                  <a:rPr lang="ru-RU" sz="1000" i="1" dirty="0">
                    <a:solidFill>
                      <a:srgbClr val="000000"/>
                    </a:solidFill>
                    <a:latin typeface="+mj-lt"/>
                  </a:rPr>
                  <a:t>Обратилось в поиске работы, тыс.чел.</a:t>
                </a:r>
                <a:endParaRPr lang="en-US" sz="1000" i="1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64" name="Прямоугольник 14"/>
              <p:cNvSpPr>
                <a:spLocks noChangeArrowheads="1"/>
              </p:cNvSpPr>
              <p:nvPr/>
            </p:nvSpPr>
            <p:spPr bwMode="auto">
              <a:xfrm>
                <a:off x="6747996" y="3981232"/>
                <a:ext cx="447811" cy="1630719"/>
              </a:xfrm>
              <a:prstGeom prst="rect">
                <a:avLst/>
              </a:prstGeom>
              <a:gradFill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50000">
                    <a:srgbClr val="BACCF0"/>
                  </a:gs>
                  <a:gs pos="100000">
                    <a:srgbClr val="DEE6F7"/>
                  </a:gs>
                </a:gsLst>
                <a:lin ang="16200000" scaled="1"/>
              </a:gradFill>
              <a:ln w="9525" algn="ctr">
                <a:solidFill>
                  <a:schemeClr val="accent6">
                    <a:lumMod val="50000"/>
                  </a:schemeClr>
                </a:solidFill>
                <a:round/>
                <a:headEnd/>
                <a:tailEnd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</p:spPr>
            <p:txBody>
              <a:bodyPr lIns="36236" tIns="46018" rIns="36236" bIns="46018"/>
              <a:lstStyle/>
              <a:p>
                <a:pPr algn="ctr" defTabSz="1056082">
                  <a:defRPr/>
                </a:pPr>
                <a:r>
                  <a:rPr lang="ru-RU" sz="1000" dirty="0" smtClean="0">
                    <a:solidFill>
                      <a:srgbClr val="000000"/>
                    </a:solidFill>
                    <a:latin typeface="+mj-lt"/>
                    <a:cs typeface="Arial" pitchFamily="34" charset="0"/>
                  </a:rPr>
                  <a:t>83,0</a:t>
                </a:r>
                <a:endParaRPr lang="ru-RU" sz="1000" dirty="0">
                  <a:solidFill>
                    <a:srgbClr val="000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365" name="Прямоугольник 14"/>
              <p:cNvSpPr>
                <a:spLocks noChangeArrowheads="1"/>
              </p:cNvSpPr>
              <p:nvPr/>
            </p:nvSpPr>
            <p:spPr bwMode="auto">
              <a:xfrm>
                <a:off x="6811969" y="4698191"/>
                <a:ext cx="447811" cy="913760"/>
              </a:xfrm>
              <a:prstGeom prst="rect">
                <a:avLst/>
              </a:prstGeom>
              <a:gradFill>
                <a:gsLst>
                  <a:gs pos="0">
                    <a:schemeClr val="accent5">
                      <a:lumMod val="25000"/>
                    </a:schemeClr>
                  </a:gs>
                  <a:gs pos="50000">
                    <a:schemeClr val="accent2">
                      <a:lumMod val="75000"/>
                    </a:schemeClr>
                  </a:gs>
                  <a:gs pos="100000">
                    <a:schemeClr val="tx2">
                      <a:lumMod val="50000"/>
                      <a:lumOff val="50000"/>
                    </a:schemeClr>
                  </a:gs>
                </a:gsLst>
                <a:lin ang="16200000" scaled="1"/>
              </a:gradFill>
              <a:ln w="9525" algn="ctr">
                <a:noFill/>
                <a:round/>
                <a:headEnd/>
                <a:tailEnd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</p:spPr>
            <p:txBody>
              <a:bodyPr lIns="36236" tIns="46018" rIns="36236" bIns="46018"/>
              <a:lstStyle/>
              <a:p>
                <a:pPr algn="ctr" defTabSz="1056082">
                  <a:defRPr/>
                </a:pPr>
                <a:r>
                  <a:rPr lang="ru-RU" sz="1050" dirty="0" smtClean="0">
                    <a:solidFill>
                      <a:srgbClr val="FFFFFF"/>
                    </a:solidFill>
                    <a:latin typeface="Calibri" pitchFamily="34" charset="0"/>
                    <a:cs typeface="Arial" pitchFamily="34" charset="0"/>
                  </a:rPr>
                  <a:t>40,9</a:t>
                </a:r>
                <a:endParaRPr lang="ru-RU" sz="1050" dirty="0">
                  <a:solidFill>
                    <a:srgbClr val="FFFFFF"/>
                  </a:solidFill>
                  <a:latin typeface="Calibri" pitchFamily="34" charset="0"/>
                  <a:cs typeface="Arial" pitchFamily="34" charset="0"/>
                </a:endParaRPr>
              </a:p>
            </p:txBody>
          </p:sp>
          <p:sp>
            <p:nvSpPr>
              <p:cNvPr id="371" name="Прямоугольник 14"/>
              <p:cNvSpPr>
                <a:spLocks noChangeArrowheads="1"/>
              </p:cNvSpPr>
              <p:nvPr/>
            </p:nvSpPr>
            <p:spPr bwMode="auto">
              <a:xfrm>
                <a:off x="7387726" y="4124624"/>
                <a:ext cx="447811" cy="1481441"/>
              </a:xfrm>
              <a:prstGeom prst="rect">
                <a:avLst/>
              </a:prstGeom>
              <a:gradFill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50000">
                    <a:srgbClr val="BACCF0"/>
                  </a:gs>
                  <a:gs pos="100000">
                    <a:srgbClr val="DEE6F7"/>
                  </a:gs>
                </a:gsLst>
                <a:lin ang="16200000" scaled="1"/>
              </a:gradFill>
              <a:ln w="9525" algn="ctr">
                <a:solidFill>
                  <a:schemeClr val="accent6">
                    <a:lumMod val="50000"/>
                  </a:schemeClr>
                </a:solidFill>
                <a:round/>
                <a:headEnd/>
                <a:tailEnd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</p:spPr>
            <p:txBody>
              <a:bodyPr lIns="36236" tIns="46018" rIns="36236" bIns="46018"/>
              <a:lstStyle/>
              <a:p>
                <a:pPr algn="ctr" defTabSz="1056082">
                  <a:defRPr/>
                </a:pPr>
                <a:r>
                  <a:rPr lang="ru-RU" sz="1000" dirty="0" smtClean="0">
                    <a:solidFill>
                      <a:srgbClr val="000000"/>
                    </a:solidFill>
                    <a:latin typeface="+mj-lt"/>
                    <a:cs typeface="Arial" pitchFamily="34" charset="0"/>
                  </a:rPr>
                  <a:t>82,2</a:t>
                </a:r>
                <a:endParaRPr lang="ru-RU" sz="1000" dirty="0">
                  <a:solidFill>
                    <a:srgbClr val="000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372" name="Прямоугольник 14"/>
              <p:cNvSpPr>
                <a:spLocks noChangeArrowheads="1"/>
              </p:cNvSpPr>
              <p:nvPr/>
            </p:nvSpPr>
            <p:spPr bwMode="auto">
              <a:xfrm>
                <a:off x="7451699" y="4698191"/>
                <a:ext cx="447811" cy="932047"/>
              </a:xfrm>
              <a:prstGeom prst="rect">
                <a:avLst/>
              </a:prstGeom>
              <a:gradFill>
                <a:gsLst>
                  <a:gs pos="0">
                    <a:schemeClr val="accent5">
                      <a:lumMod val="25000"/>
                    </a:schemeClr>
                  </a:gs>
                  <a:gs pos="50000">
                    <a:schemeClr val="accent2">
                      <a:lumMod val="75000"/>
                    </a:schemeClr>
                  </a:gs>
                  <a:gs pos="100000">
                    <a:schemeClr val="tx2">
                      <a:lumMod val="50000"/>
                      <a:lumOff val="50000"/>
                    </a:schemeClr>
                  </a:gs>
                </a:gsLst>
                <a:lin ang="16200000" scaled="1"/>
              </a:gradFill>
              <a:ln w="9525" algn="ctr">
                <a:noFill/>
                <a:round/>
                <a:headEnd/>
                <a:tailEnd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</p:spPr>
            <p:txBody>
              <a:bodyPr lIns="36236" tIns="46018" rIns="36236" bIns="46018"/>
              <a:lstStyle/>
              <a:p>
                <a:pPr algn="ctr" defTabSz="1056082">
                  <a:defRPr/>
                </a:pPr>
                <a:r>
                  <a:rPr lang="ru-RU" sz="1050" dirty="0" smtClean="0">
                    <a:solidFill>
                      <a:srgbClr val="FFFFFF"/>
                    </a:solidFill>
                    <a:latin typeface="Calibri" pitchFamily="34" charset="0"/>
                    <a:cs typeface="Arial" pitchFamily="34" charset="0"/>
                  </a:rPr>
                  <a:t>43,7</a:t>
                </a:r>
                <a:endParaRPr lang="ru-RU" sz="1050" dirty="0">
                  <a:solidFill>
                    <a:srgbClr val="FFFFFF"/>
                  </a:solidFill>
                  <a:latin typeface="Calibri" pitchFamily="34" charset="0"/>
                  <a:cs typeface="Arial" pitchFamily="34" charset="0"/>
                </a:endParaRPr>
              </a:p>
            </p:txBody>
          </p:sp>
          <p:sp>
            <p:nvSpPr>
              <p:cNvPr id="373" name="Прямоугольник 148"/>
              <p:cNvSpPr>
                <a:spLocks noChangeArrowheads="1"/>
              </p:cNvSpPr>
              <p:nvPr/>
            </p:nvSpPr>
            <p:spPr bwMode="auto">
              <a:xfrm>
                <a:off x="7323753" y="5630238"/>
                <a:ext cx="645384" cy="215088"/>
              </a:xfrm>
              <a:prstGeom prst="rect">
                <a:avLst/>
              </a:prstGeom>
              <a:noFill/>
              <a:ln w="9525" algn="ctr">
                <a:noFill/>
                <a:round/>
                <a:headEnd/>
                <a:tailEnd/>
              </a:ln>
            </p:spPr>
            <p:txBody>
              <a:bodyPr lIns="0" tIns="36236" rIns="0" bIns="0"/>
              <a:lstStyle/>
              <a:p>
                <a:pPr algn="ctr" defTabSz="1054357"/>
                <a:r>
                  <a:rPr lang="ru-RU" sz="1000" dirty="0" smtClean="0">
                    <a:solidFill>
                      <a:srgbClr val="000000"/>
                    </a:solidFill>
                    <a:latin typeface="Calibri" pitchFamily="34" charset="0"/>
                    <a:cs typeface="Arial" charset="0"/>
                  </a:rPr>
                  <a:t>2016 год</a:t>
                </a:r>
                <a:endParaRPr lang="ru-RU" sz="1000" dirty="0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</p:grpSp>
        <p:graphicFrame>
          <p:nvGraphicFramePr>
            <p:cNvPr id="318" name="Диаграмма 317"/>
            <p:cNvGraphicFramePr/>
            <p:nvPr/>
          </p:nvGraphicFramePr>
          <p:xfrm>
            <a:off x="7227437" y="4842804"/>
            <a:ext cx="783044" cy="64343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319" name="Диаграмма 318"/>
            <p:cNvGraphicFramePr/>
            <p:nvPr/>
          </p:nvGraphicFramePr>
          <p:xfrm>
            <a:off x="4554047" y="5961876"/>
            <a:ext cx="462073" cy="31430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320" name="Диаграмма 319"/>
            <p:cNvGraphicFramePr/>
            <p:nvPr/>
          </p:nvGraphicFramePr>
          <p:xfrm>
            <a:off x="6473404" y="4772229"/>
            <a:ext cx="828739" cy="74128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321" name="Диаграмма 320"/>
            <p:cNvGraphicFramePr/>
            <p:nvPr/>
          </p:nvGraphicFramePr>
          <p:xfrm>
            <a:off x="5787919" y="4701655"/>
            <a:ext cx="803725" cy="77631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  <p:sp>
        <p:nvSpPr>
          <p:cNvPr id="399" name="Прямоугольник 43"/>
          <p:cNvSpPr>
            <a:spLocks noChangeArrowheads="1"/>
          </p:cNvSpPr>
          <p:nvPr/>
        </p:nvSpPr>
        <p:spPr bwMode="auto">
          <a:xfrm>
            <a:off x="4230137" y="3429995"/>
            <a:ext cx="5202927" cy="356344"/>
          </a:xfrm>
          <a:prstGeom prst="roundRect">
            <a:avLst>
              <a:gd name="adj" fmla="val 0"/>
            </a:avLst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lIns="41579" tIns="41579" rIns="0" bIns="41579" anchor="ctr"/>
          <a:lstStyle/>
          <a:p>
            <a:pPr algn="ctr" defTabSz="1071453">
              <a:defRPr/>
            </a:pPr>
            <a:r>
              <a:rPr lang="ru-RU" sz="11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  <a:cs typeface="Arial" pitchFamily="34" charset="0"/>
              </a:rPr>
              <a:t>Уровень трудоустройства граждан в Иркутской области</a:t>
            </a:r>
          </a:p>
        </p:txBody>
      </p:sp>
      <p:sp>
        <p:nvSpPr>
          <p:cNvPr id="406" name="Прямоугольник 14"/>
          <p:cNvSpPr>
            <a:spLocks noChangeArrowheads="1"/>
          </p:cNvSpPr>
          <p:nvPr/>
        </p:nvSpPr>
        <p:spPr bwMode="auto">
          <a:xfrm>
            <a:off x="4788024" y="6381328"/>
            <a:ext cx="163604" cy="144158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5000"/>
                </a:schemeClr>
              </a:gs>
              <a:gs pos="46000">
                <a:schemeClr val="accent2">
                  <a:lumMod val="75000"/>
                </a:schemeClr>
              </a:gs>
              <a:gs pos="100000">
                <a:schemeClr val="tx2">
                  <a:lumMod val="50000"/>
                  <a:lumOff val="50000"/>
                </a:schemeClr>
              </a:gs>
            </a:gsLst>
            <a:lin ang="16200000" scaled="1"/>
            <a:tileRect/>
          </a:gradFill>
          <a:ln w="9525" algn="ctr">
            <a:noFill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41579" tIns="52802" rIns="41579" bIns="52802"/>
          <a:lstStyle/>
          <a:p>
            <a:pPr algn="ctr" defTabSz="1056082">
              <a:defRPr/>
            </a:pPr>
            <a:endParaRPr lang="ru-RU" sz="1000" dirty="0">
              <a:solidFill>
                <a:srgbClr val="FFFFFF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13" name="Группа 220"/>
          <p:cNvGrpSpPr/>
          <p:nvPr/>
        </p:nvGrpSpPr>
        <p:grpSpPr>
          <a:xfrm>
            <a:off x="3851920" y="620688"/>
            <a:ext cx="5400747" cy="3052466"/>
            <a:chOff x="4334231" y="569128"/>
            <a:chExt cx="5013526" cy="2847612"/>
          </a:xfrm>
        </p:grpSpPr>
        <p:graphicFrame>
          <p:nvGraphicFramePr>
            <p:cNvPr id="159" name="Диаграмма 158"/>
            <p:cNvGraphicFramePr/>
            <p:nvPr/>
          </p:nvGraphicFramePr>
          <p:xfrm>
            <a:off x="4334231" y="898122"/>
            <a:ext cx="4558247" cy="251861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grpSp>
          <p:nvGrpSpPr>
            <p:cNvPr id="14" name="Группа 138"/>
            <p:cNvGrpSpPr/>
            <p:nvPr/>
          </p:nvGrpSpPr>
          <p:grpSpPr>
            <a:xfrm>
              <a:off x="4684924" y="569128"/>
              <a:ext cx="4662833" cy="2675643"/>
              <a:chOff x="4684924" y="569128"/>
              <a:chExt cx="4662833" cy="2675643"/>
            </a:xfrm>
          </p:grpSpPr>
          <p:cxnSp>
            <p:nvCxnSpPr>
              <p:cNvPr id="168" name="Прямая соединительная линия 167"/>
              <p:cNvCxnSpPr/>
              <p:nvPr/>
            </p:nvCxnSpPr>
            <p:spPr bwMode="auto">
              <a:xfrm rot="5400000">
                <a:off x="5839972" y="2277901"/>
                <a:ext cx="1000816" cy="1588"/>
              </a:xfrm>
              <a:prstGeom prst="line">
                <a:avLst/>
              </a:prstGeom>
              <a:noFill/>
              <a:ln w="1587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1" name="Прямая соединительная линия 170"/>
              <p:cNvCxnSpPr/>
              <p:nvPr/>
            </p:nvCxnSpPr>
            <p:spPr bwMode="auto">
              <a:xfrm rot="5400000">
                <a:off x="5343941" y="2306676"/>
                <a:ext cx="789665" cy="1588"/>
              </a:xfrm>
              <a:prstGeom prst="line">
                <a:avLst/>
              </a:prstGeom>
              <a:noFill/>
              <a:ln w="15875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72" name="TextBox 171"/>
              <p:cNvSpPr txBox="1"/>
              <p:nvPr/>
            </p:nvSpPr>
            <p:spPr>
              <a:xfrm>
                <a:off x="8144407" y="2584392"/>
                <a:ext cx="1203350" cy="6603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800" dirty="0" smtClean="0">
                    <a:solidFill>
                      <a:srgbClr val="002960">
                        <a:lumMod val="90000"/>
                        <a:lumOff val="10000"/>
                      </a:srgbClr>
                    </a:solidFill>
                    <a:latin typeface="+mn-lt"/>
                    <a:cs typeface="Arial" pitchFamily="34" charset="0"/>
                  </a:rPr>
                  <a:t>Численность</a:t>
                </a:r>
                <a:r>
                  <a:rPr lang="ru-RU" sz="800" dirty="0" smtClean="0">
                    <a:latin typeface="+mn-lt"/>
                    <a:cs typeface="Arial" pitchFamily="34" charset="0"/>
                  </a:rPr>
                  <a:t> </a:t>
                </a:r>
                <a:r>
                  <a:rPr lang="ru-RU" sz="800" dirty="0" smtClean="0">
                    <a:solidFill>
                      <a:srgbClr val="002960">
                        <a:lumMod val="90000"/>
                        <a:lumOff val="10000"/>
                      </a:srgbClr>
                    </a:solidFill>
                    <a:latin typeface="+mn-lt"/>
                    <a:cs typeface="Arial" pitchFamily="34" charset="0"/>
                  </a:rPr>
                  <a:t>зарегистрированных безработных по Иркутской области</a:t>
                </a:r>
              </a:p>
              <a:p>
                <a:r>
                  <a:rPr lang="ru-RU" sz="800" dirty="0" smtClean="0">
                    <a:solidFill>
                      <a:srgbClr val="002960">
                        <a:lumMod val="90000"/>
                        <a:lumOff val="10000"/>
                      </a:srgbClr>
                    </a:solidFill>
                    <a:latin typeface="+mn-lt"/>
                    <a:cs typeface="Arial" pitchFamily="34" charset="0"/>
                  </a:rPr>
                  <a:t>тыс.чел.</a:t>
                </a:r>
                <a:endParaRPr lang="ru-RU" sz="800" dirty="0">
                  <a:solidFill>
                    <a:srgbClr val="002960">
                      <a:lumMod val="90000"/>
                      <a:lumOff val="10000"/>
                    </a:srgbClr>
                  </a:solidFill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73" name="Прямоугольник 148"/>
              <p:cNvSpPr>
                <a:spLocks noChangeArrowheads="1"/>
              </p:cNvSpPr>
              <p:nvPr/>
            </p:nvSpPr>
            <p:spPr bwMode="auto">
              <a:xfrm flipH="1">
                <a:off x="8010717" y="2718743"/>
                <a:ext cx="117472" cy="115167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 w="9525" algn="ctr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lIns="0" rIns="0" anchor="ctr"/>
              <a:lstStyle/>
              <a:p>
                <a:pPr algn="ctr" defTabSz="920119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000" dirty="0">
                  <a:solidFill>
                    <a:srgbClr val="FFFFFF"/>
                  </a:solidFill>
                  <a:latin typeface="Calibri" pitchFamily="34" charset="0"/>
                  <a:cs typeface="Arial" pitchFamily="34" charset="0"/>
                </a:endParaRPr>
              </a:p>
            </p:txBody>
          </p:sp>
          <p:cxnSp>
            <p:nvCxnSpPr>
              <p:cNvPr id="174" name="Прямая соединительная линия 173"/>
              <p:cNvCxnSpPr/>
              <p:nvPr/>
            </p:nvCxnSpPr>
            <p:spPr bwMode="auto">
              <a:xfrm>
                <a:off x="5203218" y="1576760"/>
                <a:ext cx="527" cy="1074467"/>
              </a:xfrm>
              <a:prstGeom prst="line">
                <a:avLst/>
              </a:prstGeom>
              <a:noFill/>
              <a:ln w="1587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75" name="TextBox 1"/>
              <p:cNvSpPr txBox="1"/>
              <p:nvPr/>
            </p:nvSpPr>
            <p:spPr>
              <a:xfrm>
                <a:off x="4684924" y="569128"/>
                <a:ext cx="4123512" cy="257321"/>
              </a:xfrm>
              <a:prstGeom prst="rect">
                <a:avLst/>
              </a:prstGeom>
            </p:spPr>
            <p:txBody>
              <a:bodyPr wrap="none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ru-RU" b="1" dirty="0">
                    <a:solidFill>
                      <a:schemeClr val="tx2">
                        <a:lumMod val="90000"/>
                        <a:lumOff val="10000"/>
                      </a:schemeClr>
                    </a:solidFill>
                    <a:latin typeface="+mj-lt"/>
                    <a:cs typeface="Arial" pitchFamily="34" charset="0"/>
                  </a:rPr>
                  <a:t>Уровень зарегистрированной безработицы в Иркутской области</a:t>
                </a:r>
              </a:p>
            </p:txBody>
          </p:sp>
          <p:grpSp>
            <p:nvGrpSpPr>
              <p:cNvPr id="15" name="Группа 128"/>
              <p:cNvGrpSpPr/>
              <p:nvPr/>
            </p:nvGrpSpPr>
            <p:grpSpPr>
              <a:xfrm>
                <a:off x="5002683" y="1375234"/>
                <a:ext cx="3141724" cy="1571774"/>
                <a:chOff x="5002683" y="1375234"/>
                <a:chExt cx="3141724" cy="1571774"/>
              </a:xfrm>
            </p:grpSpPr>
            <p:sp>
              <p:nvSpPr>
                <p:cNvPr id="178" name="Блок-схема: перфолента 177"/>
                <p:cNvSpPr/>
                <p:nvPr/>
              </p:nvSpPr>
              <p:spPr bwMode="auto">
                <a:xfrm>
                  <a:off x="8010717" y="2248515"/>
                  <a:ext cx="133690" cy="134351"/>
                </a:xfrm>
                <a:prstGeom prst="flowChartPunchedTape">
                  <a:avLst/>
                </a:prstGeom>
                <a:solidFill>
                  <a:schemeClr val="accent5">
                    <a:lumMod val="90000"/>
                  </a:schemeClr>
                </a:solidFill>
                <a:ln w="38100" cap="rnd" cmpd="sng" algn="ctr">
                  <a:solidFill>
                    <a:schemeClr val="tx2">
                      <a:lumMod val="25000"/>
                      <a:lumOff val="75000"/>
                      <a:alpha val="0"/>
                    </a:schemeClr>
                  </a:solidFill>
                  <a:prstDash val="solid"/>
                  <a:round/>
                  <a:headEnd type="none"/>
                  <a:tailEnd type="triangle" w="med" len="lg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endParaRPr lang="ru-RU" sz="1000" b="1" dirty="0"/>
                </a:p>
              </p:txBody>
            </p:sp>
            <p:sp>
              <p:nvSpPr>
                <p:cNvPr id="179" name="Прямоугольник 148"/>
                <p:cNvSpPr>
                  <a:spLocks noChangeArrowheads="1"/>
                </p:cNvSpPr>
                <p:nvPr/>
              </p:nvSpPr>
              <p:spPr bwMode="auto">
                <a:xfrm>
                  <a:off x="5069528" y="1375234"/>
                  <a:ext cx="286358" cy="254485"/>
                </a:xfrm>
                <a:prstGeom prst="ellipse">
                  <a:avLst/>
                </a:prstGeom>
                <a:solidFill>
                  <a:schemeClr val="accent1">
                    <a:lumMod val="50000"/>
                  </a:schemeClr>
                </a:solidFill>
                <a:ln w="9525" algn="ctr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 wrap="none" lIns="0" rIns="0" anchor="ctr"/>
                <a:lstStyle/>
                <a:p>
                  <a:pPr algn="ctr" defTabSz="920119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1000" dirty="0" smtClean="0">
                      <a:solidFill>
                        <a:srgbClr val="FFFFFF"/>
                      </a:solidFill>
                      <a:latin typeface="Calibri" pitchFamily="34" charset="0"/>
                      <a:cs typeface="Arial" pitchFamily="34" charset="0"/>
                    </a:rPr>
                    <a:t>18,3</a:t>
                  </a:r>
                  <a:endParaRPr lang="ru-RU" sz="1000" dirty="0">
                    <a:solidFill>
                      <a:srgbClr val="FFFFFF"/>
                    </a:solidFill>
                    <a:latin typeface="Calibri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0" name="Прямоугольник 148"/>
                <p:cNvSpPr>
                  <a:spLocks noChangeArrowheads="1"/>
                </p:cNvSpPr>
                <p:nvPr/>
              </p:nvSpPr>
              <p:spPr bwMode="auto">
                <a:xfrm>
                  <a:off x="5604290" y="1576760"/>
                  <a:ext cx="286358" cy="254485"/>
                </a:xfrm>
                <a:prstGeom prst="ellipse">
                  <a:avLst/>
                </a:prstGeom>
                <a:solidFill>
                  <a:schemeClr val="accent1">
                    <a:lumMod val="50000"/>
                  </a:schemeClr>
                </a:solidFill>
                <a:ln w="9525" algn="ctr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 wrap="none" lIns="0" rIns="0" anchor="ctr"/>
                <a:lstStyle/>
                <a:p>
                  <a:pPr algn="ctr" defTabSz="920119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1000" dirty="0" smtClean="0">
                      <a:solidFill>
                        <a:srgbClr val="FFFFFF"/>
                      </a:solidFill>
                      <a:latin typeface="Calibri" pitchFamily="34" charset="0"/>
                      <a:cs typeface="Arial" pitchFamily="34" charset="0"/>
                    </a:rPr>
                    <a:t>16,1</a:t>
                  </a:r>
                  <a:endParaRPr lang="ru-RU" sz="1000" dirty="0">
                    <a:solidFill>
                      <a:srgbClr val="FFFFFF"/>
                    </a:solidFill>
                    <a:latin typeface="Calibri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1" name="Прямоугольник 148"/>
                <p:cNvSpPr>
                  <a:spLocks noChangeArrowheads="1"/>
                </p:cNvSpPr>
                <p:nvPr/>
              </p:nvSpPr>
              <p:spPr bwMode="auto">
                <a:xfrm>
                  <a:off x="6205896" y="1509585"/>
                  <a:ext cx="286358" cy="254485"/>
                </a:xfrm>
                <a:prstGeom prst="ellipse">
                  <a:avLst/>
                </a:prstGeom>
                <a:solidFill>
                  <a:schemeClr val="accent1">
                    <a:lumMod val="50000"/>
                  </a:schemeClr>
                </a:solidFill>
                <a:ln w="9525" algn="ctr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 wrap="none" lIns="0" rIns="0" anchor="ctr"/>
                <a:lstStyle/>
                <a:p>
                  <a:pPr algn="ctr" defTabSz="920119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1000" dirty="0" smtClean="0">
                      <a:solidFill>
                        <a:srgbClr val="FFFFFF"/>
                      </a:solidFill>
                      <a:latin typeface="Calibri" pitchFamily="34" charset="0"/>
                      <a:cs typeface="Arial" pitchFamily="34" charset="0"/>
                    </a:rPr>
                    <a:t>17,5</a:t>
                  </a:r>
                  <a:endParaRPr lang="ru-RU" sz="1000" dirty="0">
                    <a:solidFill>
                      <a:srgbClr val="FFFFFF"/>
                    </a:solidFill>
                    <a:latin typeface="Calibri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2" name="Блок-схема: перфолента 181"/>
                <p:cNvSpPr/>
                <p:nvPr/>
              </p:nvSpPr>
              <p:spPr bwMode="auto">
                <a:xfrm>
                  <a:off x="5002683" y="2651567"/>
                  <a:ext cx="322578" cy="288616"/>
                </a:xfrm>
                <a:prstGeom prst="flowChartPunchedTape">
                  <a:avLst/>
                </a:prstGeom>
                <a:solidFill>
                  <a:schemeClr val="accent5">
                    <a:lumMod val="90000"/>
                  </a:schemeClr>
                </a:solidFill>
                <a:ln w="38100" cap="rnd" cmpd="sng" algn="ctr">
                  <a:solidFill>
                    <a:schemeClr val="tx2">
                      <a:lumMod val="25000"/>
                      <a:lumOff val="75000"/>
                      <a:alpha val="0"/>
                    </a:schemeClr>
                  </a:solidFill>
                  <a:prstDash val="solid"/>
                  <a:round/>
                  <a:headEnd type="none"/>
                  <a:tailEnd type="triangle" w="med" len="lg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r>
                    <a:rPr lang="ru-RU" sz="1000" b="1" dirty="0" smtClean="0"/>
                    <a:t>4</a:t>
                  </a:r>
                  <a:endParaRPr lang="ru-RU" sz="1000" b="1" dirty="0"/>
                </a:p>
              </p:txBody>
            </p:sp>
            <p:sp>
              <p:nvSpPr>
                <p:cNvPr id="183" name="Блок-схема: перфолента 182"/>
                <p:cNvSpPr/>
                <p:nvPr/>
              </p:nvSpPr>
              <p:spPr bwMode="auto">
                <a:xfrm>
                  <a:off x="5537444" y="2651567"/>
                  <a:ext cx="334226" cy="295441"/>
                </a:xfrm>
                <a:prstGeom prst="flowChartPunchedTape">
                  <a:avLst/>
                </a:prstGeom>
                <a:solidFill>
                  <a:schemeClr val="accent5">
                    <a:lumMod val="90000"/>
                  </a:schemeClr>
                </a:solidFill>
                <a:ln w="38100" cap="rnd" cmpd="sng" algn="ctr">
                  <a:solidFill>
                    <a:schemeClr val="tx2">
                      <a:lumMod val="25000"/>
                      <a:lumOff val="75000"/>
                      <a:alpha val="0"/>
                    </a:schemeClr>
                  </a:solidFill>
                  <a:prstDash val="solid"/>
                  <a:round/>
                  <a:headEnd type="none"/>
                  <a:tailEnd type="triangle" w="med" len="lg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r>
                    <a:rPr lang="ru-RU" sz="1000" b="1" dirty="0" smtClean="0"/>
                    <a:t>3</a:t>
                  </a:r>
                  <a:endParaRPr lang="ru-RU" sz="1000" b="1" dirty="0"/>
                </a:p>
              </p:txBody>
            </p:sp>
            <p:sp>
              <p:nvSpPr>
                <p:cNvPr id="184" name="Блок-схема: перфолента 183"/>
                <p:cNvSpPr/>
                <p:nvPr/>
              </p:nvSpPr>
              <p:spPr bwMode="auto">
                <a:xfrm>
                  <a:off x="6205896" y="2651567"/>
                  <a:ext cx="322578" cy="288616"/>
                </a:xfrm>
                <a:prstGeom prst="flowChartPunchedTape">
                  <a:avLst/>
                </a:prstGeom>
                <a:solidFill>
                  <a:schemeClr val="accent5">
                    <a:lumMod val="90000"/>
                  </a:schemeClr>
                </a:solidFill>
                <a:ln w="38100" cap="rnd" cmpd="sng" algn="ctr">
                  <a:solidFill>
                    <a:schemeClr val="tx2">
                      <a:lumMod val="25000"/>
                      <a:lumOff val="75000"/>
                      <a:alpha val="0"/>
                    </a:schemeClr>
                  </a:solidFill>
                  <a:prstDash val="solid"/>
                  <a:round/>
                  <a:headEnd type="none"/>
                  <a:tailEnd type="triangle" w="med" len="lg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r>
                    <a:rPr lang="ru-RU" sz="1000" b="1" dirty="0" smtClean="0"/>
                    <a:t>2</a:t>
                  </a:r>
                  <a:endParaRPr lang="ru-RU" sz="1000" b="1" dirty="0"/>
                </a:p>
              </p:txBody>
            </p:sp>
            <p:sp>
              <p:nvSpPr>
                <p:cNvPr id="146" name="Прямоугольник 148"/>
                <p:cNvSpPr>
                  <a:spLocks noChangeArrowheads="1"/>
                </p:cNvSpPr>
                <p:nvPr/>
              </p:nvSpPr>
              <p:spPr bwMode="auto">
                <a:xfrm>
                  <a:off x="7342264" y="1778287"/>
                  <a:ext cx="286358" cy="254485"/>
                </a:xfrm>
                <a:prstGeom prst="ellipse">
                  <a:avLst/>
                </a:prstGeom>
                <a:solidFill>
                  <a:schemeClr val="accent1">
                    <a:lumMod val="50000"/>
                  </a:schemeClr>
                </a:solidFill>
                <a:ln w="9525" algn="ctr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 wrap="none" lIns="0" rIns="0" anchor="ctr"/>
                <a:lstStyle/>
                <a:p>
                  <a:pPr algn="ctr" defTabSz="920119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1000" dirty="0" smtClean="0">
                      <a:solidFill>
                        <a:srgbClr val="FFFFFF"/>
                      </a:solidFill>
                      <a:latin typeface="Calibri" pitchFamily="34" charset="0"/>
                      <a:cs typeface="Arial" pitchFamily="34" charset="0"/>
                    </a:rPr>
                    <a:t>13,8</a:t>
                  </a:r>
                  <a:endParaRPr lang="ru-RU" sz="1000" dirty="0">
                    <a:solidFill>
                      <a:srgbClr val="FFFFFF"/>
                    </a:solidFill>
                    <a:latin typeface="Calibri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77" name="TextBox 176"/>
              <p:cNvSpPr txBox="1"/>
              <p:nvPr/>
            </p:nvSpPr>
            <p:spPr>
              <a:xfrm>
                <a:off x="8137428" y="2181339"/>
                <a:ext cx="1109453" cy="315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800" dirty="0" smtClean="0">
                    <a:solidFill>
                      <a:srgbClr val="002960">
                        <a:lumMod val="90000"/>
                        <a:lumOff val="10000"/>
                      </a:srgbClr>
                    </a:solidFill>
                    <a:latin typeface="+mn-lt"/>
                    <a:cs typeface="Arial" pitchFamily="34" charset="0"/>
                  </a:rPr>
                  <a:t>Рейтинг Иркутской </a:t>
                </a:r>
              </a:p>
              <a:p>
                <a:r>
                  <a:rPr lang="ru-RU" sz="800" dirty="0" smtClean="0">
                    <a:solidFill>
                      <a:srgbClr val="002960">
                        <a:lumMod val="90000"/>
                        <a:lumOff val="10000"/>
                      </a:srgbClr>
                    </a:solidFill>
                    <a:latin typeface="+mn-lt"/>
                    <a:cs typeface="Arial" pitchFamily="34" charset="0"/>
                  </a:rPr>
                  <a:t>области в СФО</a:t>
                </a:r>
                <a:endParaRPr lang="ru-RU" sz="800" dirty="0">
                  <a:solidFill>
                    <a:srgbClr val="002960">
                      <a:lumMod val="90000"/>
                      <a:lumOff val="10000"/>
                    </a:srgbClr>
                  </a:solidFill>
                  <a:latin typeface="+mn-lt"/>
                  <a:cs typeface="Arial" pitchFamily="34" charset="0"/>
                </a:endParaRPr>
              </a:p>
            </p:txBody>
          </p:sp>
        </p:grpSp>
      </p:grpSp>
      <p:sp>
        <p:nvSpPr>
          <p:cNvPr id="157" name="Прямоугольник 156"/>
          <p:cNvSpPr/>
          <p:nvPr/>
        </p:nvSpPr>
        <p:spPr bwMode="auto">
          <a:xfrm>
            <a:off x="4644008" y="811894"/>
            <a:ext cx="4499992" cy="54147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289" tIns="46644" rIns="93289" bIns="46644" numCol="1" rtlCol="0" anchor="ctr" anchorCtr="0" compatLnSpc="1">
            <a:prstTxWarp prst="textNoShape">
              <a:avLst/>
            </a:prstTxWarp>
          </a:bodyPr>
          <a:lstStyle/>
          <a:p>
            <a:pPr algn="ctr" defTabSz="932886"/>
            <a:r>
              <a:rPr lang="ru-RU" sz="1000" dirty="0" smtClean="0">
                <a:latin typeface="Arial" charset="0"/>
              </a:rPr>
              <a:t>На 1 января 2017 года численность зарегистрированных безработных – 15,9 тыс. чел., </a:t>
            </a:r>
          </a:p>
          <a:p>
            <a:pPr algn="ctr" defTabSz="932886"/>
            <a:r>
              <a:rPr lang="ru-RU" sz="1000" dirty="0" smtClean="0">
                <a:latin typeface="Arial" charset="0"/>
              </a:rPr>
              <a:t>уровень зарегистрированной безработицы – 1,3%</a:t>
            </a:r>
          </a:p>
        </p:txBody>
      </p:sp>
      <p:sp>
        <p:nvSpPr>
          <p:cNvPr id="135" name="Прямоугольник 17"/>
          <p:cNvSpPr>
            <a:spLocks noChangeArrowheads="1"/>
          </p:cNvSpPr>
          <p:nvPr/>
        </p:nvSpPr>
        <p:spPr bwMode="auto">
          <a:xfrm>
            <a:off x="899592" y="188640"/>
            <a:ext cx="8244408" cy="471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1033" tIns="55516" rIns="111033" bIns="55516">
            <a:spAutoFit/>
          </a:bodyPr>
          <a:lstStyle/>
          <a:p>
            <a:pPr algn="ctr" defTabSz="932903">
              <a:lnSpc>
                <a:spcPts val="1400"/>
              </a:lnSpc>
            </a:pPr>
            <a:r>
              <a:rPr lang="ru-RU" sz="1400" b="1" dirty="0" smtClean="0">
                <a:solidFill>
                  <a:schemeClr val="tx2"/>
                </a:solidFill>
                <a:cs typeface="Arial" pitchFamily="34" charset="0"/>
              </a:rPr>
              <a:t>Содействие гражданам в реализации их конституционных прав на труд </a:t>
            </a:r>
          </a:p>
          <a:p>
            <a:pPr algn="ctr" defTabSz="932903">
              <a:lnSpc>
                <a:spcPts val="1400"/>
              </a:lnSpc>
            </a:pPr>
            <a:r>
              <a:rPr lang="ru-RU" sz="1400" b="1" dirty="0" smtClean="0">
                <a:solidFill>
                  <a:schemeClr val="tx2"/>
                </a:solidFill>
                <a:cs typeface="Arial" pitchFamily="34" charset="0"/>
              </a:rPr>
              <a:t>и социальную защиту от безработицы</a:t>
            </a:r>
            <a:endParaRPr lang="ru-RU" sz="1400" b="1" dirty="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143" name="Нижний колонтитул 14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44" name="Номер слайда 25"/>
          <p:cNvSpPr>
            <a:spLocks noGrp="1"/>
          </p:cNvSpPr>
          <p:nvPr>
            <p:ph type="sldNum" sz="quarter" idx="4294967295"/>
          </p:nvPr>
        </p:nvSpPr>
        <p:spPr>
          <a:xfrm>
            <a:off x="7020272" y="6642556"/>
            <a:ext cx="1905000" cy="215444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ru-RU" dirty="0" smtClean="0"/>
              <a:t>2</a:t>
            </a:r>
            <a:endParaRPr lang="en-US" sz="1400" dirty="0"/>
          </a:p>
        </p:txBody>
      </p:sp>
      <p:cxnSp>
        <p:nvCxnSpPr>
          <p:cNvPr id="139" name="Прямая соединительная линия 228"/>
          <p:cNvCxnSpPr>
            <a:cxnSpLocks noChangeShapeType="1"/>
            <a:stCxn id="307" idx="2"/>
            <a:endCxn id="314" idx="6"/>
          </p:cNvCxnSpPr>
          <p:nvPr/>
        </p:nvCxnSpPr>
        <p:spPr bwMode="auto">
          <a:xfrm flipH="1" flipV="1">
            <a:off x="1968089" y="5305277"/>
            <a:ext cx="227647" cy="283963"/>
          </a:xfrm>
          <a:prstGeom prst="line">
            <a:avLst/>
          </a:prstGeom>
          <a:noFill/>
          <a:ln w="38100" cap="rnd" algn="ctr">
            <a:solidFill>
              <a:schemeClr val="bg2">
                <a:lumMod val="75000"/>
              </a:schemeClr>
            </a:solidFill>
            <a:round/>
            <a:headEnd/>
            <a:tailEnd/>
          </a:ln>
        </p:spPr>
      </p:cxnSp>
      <p:sp>
        <p:nvSpPr>
          <p:cNvPr id="140" name="Прямоугольник 14"/>
          <p:cNvSpPr>
            <a:spLocks noChangeArrowheads="1"/>
          </p:cNvSpPr>
          <p:nvPr/>
        </p:nvSpPr>
        <p:spPr bwMode="auto">
          <a:xfrm>
            <a:off x="2699792" y="4581128"/>
            <a:ext cx="576064" cy="1368152"/>
          </a:xfrm>
          <a:prstGeom prst="rect">
            <a:avLst/>
          </a:prstGeom>
          <a:gradFill>
            <a:gsLst>
              <a:gs pos="0">
                <a:schemeClr val="accent5">
                  <a:lumMod val="25000"/>
                </a:schemeClr>
              </a:gs>
              <a:gs pos="50000">
                <a:schemeClr val="accent2">
                  <a:lumMod val="75000"/>
                </a:schemeClr>
              </a:gs>
              <a:gs pos="100000">
                <a:schemeClr val="tx2">
                  <a:lumMod val="50000"/>
                  <a:lumOff val="50000"/>
                </a:schemeClr>
              </a:gs>
            </a:gsLst>
            <a:lin ang="16200000" scaled="1"/>
          </a:gradFill>
          <a:ln w="9525" algn="ctr">
            <a:noFill/>
            <a:round/>
            <a:headEnd/>
            <a:tailEnd/>
          </a:ln>
          <a:effectLst/>
        </p:spPr>
        <p:txBody>
          <a:bodyPr lIns="36236" tIns="46018" rIns="36236" bIns="46018"/>
          <a:lstStyle/>
          <a:p>
            <a:pPr algn="ctr" defTabSz="1056082">
              <a:defRPr/>
            </a:pPr>
            <a:r>
              <a:rPr lang="ru-RU" sz="1100" dirty="0" smtClean="0">
                <a:solidFill>
                  <a:srgbClr val="FFFFFF"/>
                </a:solidFill>
                <a:cs typeface="Arial" pitchFamily="34" charset="0"/>
              </a:rPr>
              <a:t>110,2</a:t>
            </a:r>
            <a:endParaRPr lang="ru-RU" sz="11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41" name="Прямоугольник 148"/>
          <p:cNvSpPr>
            <a:spLocks noChangeArrowheads="1"/>
          </p:cNvSpPr>
          <p:nvPr/>
        </p:nvSpPr>
        <p:spPr bwMode="auto">
          <a:xfrm>
            <a:off x="2843808" y="5085184"/>
            <a:ext cx="403011" cy="3988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lIns="0" rIns="0" anchor="ctr"/>
          <a:lstStyle/>
          <a:p>
            <a:pPr algn="ctr" defTabSz="1033301"/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  <a:cs typeface="Arial" pitchFamily="34" charset="0"/>
              </a:rPr>
              <a:t>8,8</a:t>
            </a:r>
            <a:endParaRPr lang="ru-RU" sz="1100" dirty="0">
              <a:solidFill>
                <a:schemeClr val="accent2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52" name="Прямоугольник 151"/>
          <p:cNvSpPr/>
          <p:nvPr/>
        </p:nvSpPr>
        <p:spPr bwMode="auto">
          <a:xfrm>
            <a:off x="2483768" y="5949280"/>
            <a:ext cx="97846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054683">
              <a:defRPr/>
            </a:pPr>
            <a:r>
              <a:rPr lang="ru-RU" sz="1000" dirty="0" smtClean="0">
                <a:solidFill>
                  <a:srgbClr val="000000"/>
                </a:solidFill>
                <a:cs typeface="Arial" pitchFamily="34" charset="0"/>
              </a:rPr>
              <a:t>2016 год</a:t>
            </a:r>
            <a:endParaRPr lang="ru-RU" sz="1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47" name="Прямоугольник 14"/>
          <p:cNvSpPr>
            <a:spLocks noChangeArrowheads="1"/>
          </p:cNvSpPr>
          <p:nvPr/>
        </p:nvSpPr>
        <p:spPr bwMode="auto">
          <a:xfrm>
            <a:off x="5292081" y="3933056"/>
            <a:ext cx="504056" cy="1800200"/>
          </a:xfrm>
          <a:prstGeom prst="rect">
            <a:avLst/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rgbClr val="BACCF0"/>
              </a:gs>
              <a:gs pos="100000">
                <a:srgbClr val="DEE6F7"/>
              </a:gs>
            </a:gsLst>
            <a:lin ang="16200000" scaled="1"/>
          </a:gradFill>
          <a:ln w="9525" algn="ctr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36236" tIns="46018" rIns="36236" bIns="46018"/>
          <a:lstStyle/>
          <a:p>
            <a:pPr algn="ctr" defTabSz="1056082">
              <a:defRPr/>
            </a:pPr>
            <a:r>
              <a:rPr lang="ru-RU" sz="1000" dirty="0">
                <a:solidFill>
                  <a:srgbClr val="000000"/>
                </a:solidFill>
                <a:latin typeface="+mj-lt"/>
                <a:cs typeface="Arial" pitchFamily="34" charset="0"/>
              </a:rPr>
              <a:t>89,9</a:t>
            </a:r>
          </a:p>
        </p:txBody>
      </p:sp>
      <p:sp>
        <p:nvSpPr>
          <p:cNvPr id="148" name="Прямоугольник 14"/>
          <p:cNvSpPr>
            <a:spLocks noChangeArrowheads="1"/>
          </p:cNvSpPr>
          <p:nvPr/>
        </p:nvSpPr>
        <p:spPr bwMode="auto">
          <a:xfrm>
            <a:off x="5364088" y="4581128"/>
            <a:ext cx="504056" cy="1173394"/>
          </a:xfrm>
          <a:prstGeom prst="rect">
            <a:avLst/>
          </a:prstGeom>
          <a:gradFill>
            <a:gsLst>
              <a:gs pos="0">
                <a:schemeClr val="accent5">
                  <a:lumMod val="25000"/>
                </a:schemeClr>
              </a:gs>
              <a:gs pos="50000">
                <a:schemeClr val="accent2">
                  <a:lumMod val="75000"/>
                </a:schemeClr>
              </a:gs>
              <a:gs pos="100000">
                <a:schemeClr val="tx2">
                  <a:lumMod val="50000"/>
                  <a:lumOff val="50000"/>
                </a:schemeClr>
              </a:gs>
            </a:gsLst>
            <a:lin ang="16200000" scaled="1"/>
          </a:gradFill>
          <a:ln w="9525" algn="ctr">
            <a:noFill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36236" tIns="46018" rIns="36236" bIns="46018"/>
          <a:lstStyle/>
          <a:p>
            <a:pPr algn="ctr" defTabSz="1056082">
              <a:defRPr/>
            </a:pPr>
            <a:r>
              <a:rPr lang="ru-RU" sz="1000" dirty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50,4</a:t>
            </a:r>
          </a:p>
        </p:txBody>
      </p:sp>
      <p:graphicFrame>
        <p:nvGraphicFramePr>
          <p:cNvPr id="149" name="Диаграмма 148"/>
          <p:cNvGraphicFramePr/>
          <p:nvPr/>
        </p:nvGraphicFramePr>
        <p:xfrm>
          <a:off x="5076056" y="4653136"/>
          <a:ext cx="951736" cy="795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50" name="Прямоугольник 14"/>
          <p:cNvSpPr>
            <a:spLocks noChangeArrowheads="1"/>
          </p:cNvSpPr>
          <p:nvPr/>
        </p:nvSpPr>
        <p:spPr bwMode="auto">
          <a:xfrm>
            <a:off x="4572001" y="3717032"/>
            <a:ext cx="504056" cy="2016224"/>
          </a:xfrm>
          <a:prstGeom prst="rect">
            <a:avLst/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rgbClr val="BACCF0"/>
              </a:gs>
              <a:gs pos="100000">
                <a:srgbClr val="DEE6F7"/>
              </a:gs>
            </a:gsLst>
            <a:lin ang="16200000" scaled="1"/>
          </a:gradFill>
          <a:ln w="9525" algn="ctr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36236" tIns="46018" rIns="36236" bIns="46018"/>
          <a:lstStyle/>
          <a:p>
            <a:pPr algn="ctr" defTabSz="1056082">
              <a:defRPr/>
            </a:pPr>
            <a:r>
              <a:rPr lang="ru-RU" sz="10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95,1</a:t>
            </a:r>
            <a:endParaRPr lang="ru-RU" sz="1000" dirty="0">
              <a:solidFill>
                <a:srgbClr val="0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151" name="Прямоугольник 14"/>
          <p:cNvSpPr>
            <a:spLocks noChangeArrowheads="1"/>
          </p:cNvSpPr>
          <p:nvPr/>
        </p:nvSpPr>
        <p:spPr bwMode="auto">
          <a:xfrm>
            <a:off x="4644008" y="4365104"/>
            <a:ext cx="504056" cy="1389418"/>
          </a:xfrm>
          <a:prstGeom prst="rect">
            <a:avLst/>
          </a:prstGeom>
          <a:gradFill>
            <a:gsLst>
              <a:gs pos="0">
                <a:schemeClr val="accent5">
                  <a:lumMod val="25000"/>
                </a:schemeClr>
              </a:gs>
              <a:gs pos="50000">
                <a:schemeClr val="accent2">
                  <a:lumMod val="75000"/>
                </a:schemeClr>
              </a:gs>
              <a:gs pos="100000">
                <a:schemeClr val="tx2">
                  <a:lumMod val="50000"/>
                  <a:lumOff val="50000"/>
                </a:schemeClr>
              </a:gs>
            </a:gsLst>
            <a:lin ang="16200000" scaled="1"/>
          </a:gradFill>
          <a:ln w="9525" algn="ctr">
            <a:noFill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36236" tIns="46018" rIns="36236" bIns="46018"/>
          <a:lstStyle/>
          <a:p>
            <a:pPr algn="ctr" defTabSz="1056082">
              <a:defRPr/>
            </a:pPr>
            <a:r>
              <a:rPr lang="ru-RU" sz="10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60,0</a:t>
            </a:r>
            <a:endParaRPr lang="ru-RU" sz="1000" dirty="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153" name="Диаграмма 152"/>
          <p:cNvGraphicFramePr/>
          <p:nvPr/>
        </p:nvGraphicFramePr>
        <p:xfrm>
          <a:off x="4427984" y="4509120"/>
          <a:ext cx="951736" cy="867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54" name="Прямоугольник 148"/>
          <p:cNvSpPr>
            <a:spLocks noChangeArrowheads="1"/>
          </p:cNvSpPr>
          <p:nvPr/>
        </p:nvSpPr>
        <p:spPr bwMode="auto">
          <a:xfrm>
            <a:off x="5220072" y="5733256"/>
            <a:ext cx="792088" cy="216024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lIns="0" tIns="36236" rIns="0" bIns="0"/>
          <a:lstStyle/>
          <a:p>
            <a:pPr algn="ctr" defTabSz="1054357"/>
            <a:r>
              <a:rPr lang="ru-RU" sz="100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2013 год</a:t>
            </a:r>
            <a:endParaRPr lang="ru-RU" sz="100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55" name="Прямоугольник 148"/>
          <p:cNvSpPr>
            <a:spLocks noChangeArrowheads="1"/>
          </p:cNvSpPr>
          <p:nvPr/>
        </p:nvSpPr>
        <p:spPr bwMode="auto">
          <a:xfrm>
            <a:off x="4499992" y="5733256"/>
            <a:ext cx="996345" cy="182121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lIns="0" tIns="36236" rIns="0" bIns="0"/>
          <a:lstStyle/>
          <a:p>
            <a:pPr algn="ctr" defTabSz="1054357"/>
            <a:r>
              <a:rPr lang="ru-RU" sz="100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2012 год</a:t>
            </a:r>
            <a:endParaRPr lang="ru-RU" sz="100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76" name="Прямоугольник 14"/>
          <p:cNvSpPr>
            <a:spLocks noChangeArrowheads="1"/>
          </p:cNvSpPr>
          <p:nvPr/>
        </p:nvSpPr>
        <p:spPr bwMode="auto">
          <a:xfrm>
            <a:off x="755576" y="2564905"/>
            <a:ext cx="2376264" cy="432048"/>
          </a:xfrm>
          <a:prstGeom prst="rect">
            <a:avLst/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rgbClr val="BACCF0"/>
              </a:gs>
              <a:gs pos="100000">
                <a:srgbClr val="DEE6F7"/>
              </a:gs>
            </a:gsLst>
            <a:lin ang="16200000" scaled="1"/>
          </a:gradFill>
          <a:ln w="9525" algn="ctr">
            <a:solidFill>
              <a:schemeClr val="accent3"/>
            </a:solidFill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/>
            <a:lightRig rig="threePt" dir="t"/>
          </a:scene3d>
          <a:sp3d/>
        </p:spPr>
        <p:txBody>
          <a:bodyPr lIns="36236" tIns="46018" rIns="36236" bIns="46018"/>
          <a:lstStyle/>
          <a:p>
            <a:pPr algn="r" defTabSz="1056082">
              <a:defRPr/>
            </a:pPr>
            <a:endParaRPr lang="ru-RU" sz="1000" dirty="0">
              <a:solidFill>
                <a:srgbClr val="0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185" name="Прямоугольник 14"/>
          <p:cNvSpPr>
            <a:spLocks noChangeArrowheads="1"/>
          </p:cNvSpPr>
          <p:nvPr/>
        </p:nvSpPr>
        <p:spPr bwMode="auto">
          <a:xfrm rot="5400000">
            <a:off x="1511660" y="1808820"/>
            <a:ext cx="360040" cy="1872208"/>
          </a:xfrm>
          <a:prstGeom prst="rect">
            <a:avLst/>
          </a:prstGeom>
          <a:gradFill>
            <a:gsLst>
              <a:gs pos="0">
                <a:schemeClr val="accent5">
                  <a:lumMod val="25000"/>
                </a:schemeClr>
              </a:gs>
              <a:gs pos="50000">
                <a:schemeClr val="accent2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16200000" scaled="1"/>
          </a:gradFill>
          <a:ln w="9525" algn="ctr">
            <a:noFill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/>
            <a:lightRig rig="threePt" dir="t"/>
          </a:scene3d>
          <a:sp3d/>
        </p:spPr>
        <p:txBody>
          <a:bodyPr lIns="36236" tIns="46018" rIns="36236" bIns="46018"/>
          <a:lstStyle/>
          <a:p>
            <a:pPr algn="ctr" defTabSz="1056082">
              <a:defRPr/>
            </a:pPr>
            <a:endParaRPr lang="ru-RU" sz="1000" dirty="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86" name="Прямоугольник 148"/>
          <p:cNvSpPr>
            <a:spLocks noChangeArrowheads="1"/>
          </p:cNvSpPr>
          <p:nvPr/>
        </p:nvSpPr>
        <p:spPr bwMode="auto">
          <a:xfrm>
            <a:off x="1115616" y="2564904"/>
            <a:ext cx="410679" cy="36004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0" rIns="0" anchor="ctr"/>
          <a:lstStyle/>
          <a:p>
            <a:pPr algn="ctr" defTabSz="1034646">
              <a:defRPr/>
            </a:pPr>
            <a:r>
              <a:rPr lang="ru-RU" sz="11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0,6</a:t>
            </a:r>
            <a:endParaRPr lang="ru-RU" sz="11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89" name="TextBox 188"/>
          <p:cNvSpPr txBox="1"/>
          <p:nvPr/>
        </p:nvSpPr>
        <p:spPr bwMode="auto">
          <a:xfrm>
            <a:off x="2195736" y="2708920"/>
            <a:ext cx="62603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000" dirty="0" smtClean="0">
                <a:latin typeface="+mn-lt"/>
              </a:rPr>
              <a:t>33837</a:t>
            </a:r>
            <a:endParaRPr lang="ru-RU" sz="1000" dirty="0">
              <a:latin typeface="+mn-lt"/>
            </a:endParaRPr>
          </a:p>
        </p:txBody>
      </p:sp>
      <p:sp>
        <p:nvSpPr>
          <p:cNvPr id="190" name="TextBox 189"/>
          <p:cNvSpPr txBox="1"/>
          <p:nvPr/>
        </p:nvSpPr>
        <p:spPr bwMode="auto">
          <a:xfrm>
            <a:off x="2627784" y="2780928"/>
            <a:ext cx="55715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000" dirty="0" smtClean="0">
                <a:latin typeface="+mn-lt"/>
              </a:rPr>
              <a:t>39952</a:t>
            </a:r>
            <a:endParaRPr lang="ru-RU" sz="1000" dirty="0">
              <a:latin typeface="+mn-lt"/>
            </a:endParaRPr>
          </a:p>
        </p:txBody>
      </p:sp>
      <p:sp>
        <p:nvSpPr>
          <p:cNvPr id="193" name="Прямоугольник 14"/>
          <p:cNvSpPr>
            <a:spLocks noChangeArrowheads="1"/>
          </p:cNvSpPr>
          <p:nvPr/>
        </p:nvSpPr>
        <p:spPr bwMode="auto">
          <a:xfrm rot="5400000">
            <a:off x="1367644" y="2528900"/>
            <a:ext cx="360040" cy="1584176"/>
          </a:xfrm>
          <a:prstGeom prst="rect">
            <a:avLst/>
          </a:prstGeom>
          <a:gradFill>
            <a:gsLst>
              <a:gs pos="0">
                <a:schemeClr val="accent5">
                  <a:lumMod val="25000"/>
                </a:schemeClr>
              </a:gs>
              <a:gs pos="50000">
                <a:schemeClr val="accent2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16200000" scaled="1"/>
          </a:gradFill>
          <a:ln w="9525" algn="ctr">
            <a:noFill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/>
            <a:lightRig rig="threePt" dir="t"/>
          </a:scene3d>
          <a:sp3d/>
        </p:spPr>
        <p:txBody>
          <a:bodyPr lIns="36236" tIns="46018" rIns="36236" bIns="46018"/>
          <a:lstStyle/>
          <a:p>
            <a:pPr algn="ctr" defTabSz="1056082">
              <a:defRPr/>
            </a:pPr>
            <a:endParaRPr lang="ru-RU" sz="1000" dirty="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94" name="TextBox 193"/>
          <p:cNvSpPr txBox="1"/>
          <p:nvPr/>
        </p:nvSpPr>
        <p:spPr bwMode="auto">
          <a:xfrm>
            <a:off x="1835696" y="3212976"/>
            <a:ext cx="62603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000" dirty="0" smtClean="0">
                <a:latin typeface="+mn-lt"/>
              </a:rPr>
              <a:t>25603</a:t>
            </a:r>
            <a:endParaRPr lang="ru-RU" sz="1000" dirty="0">
              <a:latin typeface="+mn-lt"/>
            </a:endParaRPr>
          </a:p>
        </p:txBody>
      </p:sp>
      <p:sp>
        <p:nvSpPr>
          <p:cNvPr id="195" name="Прямоугольник 148"/>
          <p:cNvSpPr>
            <a:spLocks noChangeArrowheads="1"/>
          </p:cNvSpPr>
          <p:nvPr/>
        </p:nvSpPr>
        <p:spPr bwMode="auto">
          <a:xfrm>
            <a:off x="1043608" y="3068960"/>
            <a:ext cx="432047" cy="36004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0" rIns="0" anchor="ctr"/>
          <a:lstStyle/>
          <a:p>
            <a:pPr algn="ctr" defTabSz="1034646">
              <a:defRPr/>
            </a:pPr>
            <a:r>
              <a:rPr lang="ru-RU" sz="11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0,6</a:t>
            </a:r>
            <a:endParaRPr lang="ru-RU" sz="11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Arial" charset="0"/>
            </a:endParaRPr>
          </a:p>
        </p:txBody>
      </p:sp>
      <p:cxnSp>
        <p:nvCxnSpPr>
          <p:cNvPr id="205" name="Прямая соединительная линия 318"/>
          <p:cNvCxnSpPr>
            <a:cxnSpLocks noChangeShapeType="1"/>
            <a:stCxn id="289" idx="4"/>
            <a:endCxn id="186" idx="1"/>
          </p:cNvCxnSpPr>
          <p:nvPr/>
        </p:nvCxnSpPr>
        <p:spPr bwMode="auto">
          <a:xfrm>
            <a:off x="996413" y="2397435"/>
            <a:ext cx="179346" cy="220196"/>
          </a:xfrm>
          <a:prstGeom prst="line">
            <a:avLst/>
          </a:prstGeom>
          <a:ln>
            <a:headEnd/>
            <a:tailEnd/>
          </a:ln>
          <a:effec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30" name="Прямоугольник 27"/>
          <p:cNvSpPr/>
          <p:nvPr/>
        </p:nvSpPr>
        <p:spPr bwMode="auto">
          <a:xfrm>
            <a:off x="0" y="2492896"/>
            <a:ext cx="755576" cy="326490"/>
          </a:xfrm>
          <a:prstGeom prst="rect">
            <a:avLst/>
          </a:prstGeom>
          <a:noFill/>
          <a:ln w="38100" cap="rnd" cmpd="sng" algn="ctr">
            <a:solidFill>
              <a:srgbClr val="C7E0FB">
                <a:lumMod val="25000"/>
                <a:alpha val="0"/>
              </a:srgbClr>
            </a:solidFill>
            <a:prstDash val="solid"/>
            <a:round/>
            <a:headEnd type="none"/>
            <a:tailEnd type="triangle" w="med" len="lg"/>
          </a:ln>
          <a:effectLst/>
          <a:scene3d>
            <a:camera prst="orthographicFront"/>
            <a:lightRig rig="threePt" dir="t"/>
          </a:scene3d>
          <a:sp3d/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900" dirty="0" smtClean="0"/>
              <a:t>на 01.01.2016</a:t>
            </a:r>
            <a:endParaRPr lang="ru-RU" sz="1000" dirty="0"/>
          </a:p>
        </p:txBody>
      </p:sp>
      <p:sp>
        <p:nvSpPr>
          <p:cNvPr id="322" name="Прямоугольник 14"/>
          <p:cNvSpPr>
            <a:spLocks noChangeArrowheads="1"/>
          </p:cNvSpPr>
          <p:nvPr/>
        </p:nvSpPr>
        <p:spPr bwMode="auto">
          <a:xfrm>
            <a:off x="179512" y="5085184"/>
            <a:ext cx="576064" cy="864096"/>
          </a:xfrm>
          <a:prstGeom prst="rect">
            <a:avLst/>
          </a:prstGeom>
          <a:gradFill>
            <a:gsLst>
              <a:gs pos="0">
                <a:schemeClr val="accent5">
                  <a:lumMod val="25000"/>
                </a:schemeClr>
              </a:gs>
              <a:gs pos="50000">
                <a:schemeClr val="accent2">
                  <a:lumMod val="75000"/>
                </a:schemeClr>
              </a:gs>
              <a:gs pos="100000">
                <a:schemeClr val="tx2">
                  <a:lumMod val="50000"/>
                  <a:lumOff val="50000"/>
                </a:schemeClr>
              </a:gs>
            </a:gsLst>
            <a:lin ang="16200000" scaled="1"/>
          </a:gradFill>
          <a:ln w="9525" algn="ctr">
            <a:noFill/>
            <a:round/>
            <a:headEnd/>
            <a:tailEnd/>
          </a:ln>
          <a:effectLst/>
        </p:spPr>
        <p:txBody>
          <a:bodyPr lIns="36236" tIns="46018" rIns="36236" bIns="46018"/>
          <a:lstStyle/>
          <a:p>
            <a:pPr algn="ctr" defTabSz="1056082">
              <a:defRPr/>
            </a:pPr>
            <a:r>
              <a:rPr lang="ru-RU" sz="1100" dirty="0" smtClean="0">
                <a:solidFill>
                  <a:srgbClr val="FFFFFF"/>
                </a:solidFill>
                <a:cs typeface="Arial" pitchFamily="34" charset="0"/>
              </a:rPr>
              <a:t>97,8</a:t>
            </a:r>
            <a:endParaRPr lang="ru-RU" sz="11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26" name="Прямоугольник 148"/>
          <p:cNvSpPr>
            <a:spLocks noChangeArrowheads="1"/>
          </p:cNvSpPr>
          <p:nvPr/>
        </p:nvSpPr>
        <p:spPr bwMode="auto">
          <a:xfrm>
            <a:off x="251520" y="5373216"/>
            <a:ext cx="388376" cy="423195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lIns="0" rIns="0" anchor="ctr"/>
          <a:lstStyle/>
          <a:p>
            <a:pPr algn="ctr" defTabSz="1033301"/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  <a:cs typeface="Arial" pitchFamily="34" charset="0"/>
              </a:rPr>
              <a:t>7,8</a:t>
            </a:r>
            <a:endParaRPr lang="ru-RU" sz="1100" dirty="0">
              <a:solidFill>
                <a:schemeClr val="accent2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327" name="Прямоугольник 326"/>
          <p:cNvSpPr/>
          <p:nvPr/>
        </p:nvSpPr>
        <p:spPr bwMode="auto">
          <a:xfrm>
            <a:off x="107504" y="5949280"/>
            <a:ext cx="70401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054683">
              <a:defRPr/>
            </a:pPr>
            <a:r>
              <a:rPr lang="ru-RU" sz="1000" dirty="0" smtClean="0">
                <a:solidFill>
                  <a:srgbClr val="000000"/>
                </a:solidFill>
                <a:cs typeface="Arial" pitchFamily="34" charset="0"/>
              </a:rPr>
              <a:t>2012 год</a:t>
            </a:r>
            <a:endParaRPr lang="ru-RU" sz="1000" dirty="0">
              <a:solidFill>
                <a:srgbClr val="000000"/>
              </a:solidFill>
              <a:cs typeface="Arial" pitchFamily="34" charset="0"/>
            </a:endParaRPr>
          </a:p>
        </p:txBody>
      </p:sp>
      <p:cxnSp>
        <p:nvCxnSpPr>
          <p:cNvPr id="328" name="Прямая соединительная линия 228"/>
          <p:cNvCxnSpPr>
            <a:cxnSpLocks noChangeShapeType="1"/>
            <a:stCxn id="306" idx="2"/>
            <a:endCxn id="326" idx="6"/>
          </p:cNvCxnSpPr>
          <p:nvPr/>
        </p:nvCxnSpPr>
        <p:spPr bwMode="auto">
          <a:xfrm flipH="1" flipV="1">
            <a:off x="639896" y="5584814"/>
            <a:ext cx="259696" cy="4426"/>
          </a:xfrm>
          <a:prstGeom prst="line">
            <a:avLst/>
          </a:prstGeom>
          <a:noFill/>
          <a:ln w="38100" cap="rnd" algn="ctr">
            <a:solidFill>
              <a:schemeClr val="bg2">
                <a:lumMod val="75000"/>
              </a:schemeClr>
            </a:solidFill>
            <a:round/>
            <a:headEnd/>
            <a:tailEnd/>
          </a:ln>
        </p:spPr>
      </p:cxnSp>
      <p:cxnSp>
        <p:nvCxnSpPr>
          <p:cNvPr id="187" name="Прямая соединительная линия 186"/>
          <p:cNvCxnSpPr>
            <a:endCxn id="255" idx="5"/>
          </p:cNvCxnSpPr>
          <p:nvPr/>
        </p:nvCxnSpPr>
        <p:spPr bwMode="auto">
          <a:xfrm>
            <a:off x="4932040" y="4149080"/>
            <a:ext cx="424364" cy="172617"/>
          </a:xfrm>
          <a:prstGeom prst="line">
            <a:avLst/>
          </a:prstGeom>
          <a:noFill/>
          <a:ln w="114300" cap="rnd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5" name="Прямоугольник 148"/>
          <p:cNvSpPr>
            <a:spLocks noChangeArrowheads="1"/>
          </p:cNvSpPr>
          <p:nvPr/>
        </p:nvSpPr>
        <p:spPr bwMode="auto">
          <a:xfrm>
            <a:off x="5004048" y="4077072"/>
            <a:ext cx="412811" cy="286596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 wrap="none" lIns="0" rIns="0" anchor="ctr"/>
          <a:lstStyle/>
          <a:p>
            <a:pPr algn="ctr" defTabSz="103485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-</a:t>
            </a:r>
            <a:r>
              <a:rPr lang="ru-RU" sz="1000" b="1" dirty="0" smtClean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5,7%</a:t>
            </a:r>
            <a:endParaRPr lang="ru-RU" sz="1000" b="1" dirty="0">
              <a:solidFill>
                <a:srgbClr val="FFFF00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197" name="Прямая соединительная линия 196"/>
          <p:cNvCxnSpPr/>
          <p:nvPr/>
        </p:nvCxnSpPr>
        <p:spPr bwMode="auto">
          <a:xfrm>
            <a:off x="5652120" y="4365104"/>
            <a:ext cx="504056" cy="144016"/>
          </a:xfrm>
          <a:prstGeom prst="line">
            <a:avLst/>
          </a:prstGeom>
          <a:noFill/>
          <a:ln w="114300" cap="rnd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3" name="Прямоугольник 148"/>
          <p:cNvSpPr>
            <a:spLocks noChangeArrowheads="1"/>
          </p:cNvSpPr>
          <p:nvPr/>
        </p:nvSpPr>
        <p:spPr bwMode="auto">
          <a:xfrm>
            <a:off x="5724128" y="4293096"/>
            <a:ext cx="412811" cy="286596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 wrap="none" lIns="0" rIns="0" anchor="ctr"/>
          <a:lstStyle/>
          <a:p>
            <a:pPr algn="ctr" defTabSz="103485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-7,9%</a:t>
            </a:r>
            <a:endParaRPr lang="ru-RU" sz="1000" b="1" dirty="0">
              <a:solidFill>
                <a:srgbClr val="FFFF00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200" name="Прямая соединительная линия 199"/>
          <p:cNvCxnSpPr/>
          <p:nvPr/>
        </p:nvCxnSpPr>
        <p:spPr bwMode="auto">
          <a:xfrm flipV="1">
            <a:off x="6372200" y="4437112"/>
            <a:ext cx="504056" cy="72008"/>
          </a:xfrm>
          <a:prstGeom prst="line">
            <a:avLst/>
          </a:prstGeom>
          <a:noFill/>
          <a:ln w="114300" cap="rnd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2" name="Прямоугольник 148"/>
          <p:cNvSpPr>
            <a:spLocks noChangeArrowheads="1"/>
          </p:cNvSpPr>
          <p:nvPr/>
        </p:nvSpPr>
        <p:spPr bwMode="auto">
          <a:xfrm>
            <a:off x="6444208" y="4365104"/>
            <a:ext cx="412811" cy="286596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 wrap="none" lIns="0" rIns="0" anchor="ctr"/>
          <a:lstStyle/>
          <a:p>
            <a:pPr algn="ctr" defTabSz="103485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+0,2%</a:t>
            </a:r>
            <a:endParaRPr lang="ru-RU" sz="1000" b="1" dirty="0">
              <a:solidFill>
                <a:srgbClr val="FFFF00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204" name="Прямая соединительная линия 203"/>
          <p:cNvCxnSpPr/>
          <p:nvPr/>
        </p:nvCxnSpPr>
        <p:spPr bwMode="auto">
          <a:xfrm>
            <a:off x="5004048" y="5373216"/>
            <a:ext cx="451971" cy="173843"/>
          </a:xfrm>
          <a:prstGeom prst="line">
            <a:avLst/>
          </a:prstGeom>
          <a:noFill/>
          <a:ln w="114300" cap="rnd" cmpd="sng" algn="ctr">
            <a:solidFill>
              <a:srgbClr val="CCEC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8" name="Прямоугольник 148"/>
          <p:cNvSpPr>
            <a:spLocks noChangeArrowheads="1"/>
          </p:cNvSpPr>
          <p:nvPr/>
        </p:nvSpPr>
        <p:spPr bwMode="auto">
          <a:xfrm>
            <a:off x="5076056" y="5301208"/>
            <a:ext cx="360792" cy="288032"/>
          </a:xfrm>
          <a:prstGeom prst="ellipse">
            <a:avLst/>
          </a:prstGeom>
          <a:solidFill>
            <a:srgbClr val="CCECFF"/>
          </a:solidFill>
          <a:ln w="9525" algn="ctr">
            <a:solidFill>
              <a:srgbClr val="7293E4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 defTabSz="1033301"/>
            <a:r>
              <a:rPr lang="ru-RU" sz="10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Calibri" pitchFamily="34" charset="0"/>
                <a:cs typeface="Arial" charset="0"/>
              </a:rPr>
              <a:t>-16%</a:t>
            </a:r>
            <a:endParaRPr lang="ru-RU" sz="1000" b="1" dirty="0">
              <a:solidFill>
                <a:schemeClr val="tx2">
                  <a:lumMod val="90000"/>
                  <a:lumOff val="10000"/>
                </a:schemeClr>
              </a:solidFill>
              <a:latin typeface="Calibri" pitchFamily="34" charset="0"/>
              <a:cs typeface="Arial" charset="0"/>
            </a:endParaRPr>
          </a:p>
        </p:txBody>
      </p:sp>
      <p:cxnSp>
        <p:nvCxnSpPr>
          <p:cNvPr id="207" name="Прямая соединительная линия 206"/>
          <p:cNvCxnSpPr/>
          <p:nvPr/>
        </p:nvCxnSpPr>
        <p:spPr bwMode="auto">
          <a:xfrm>
            <a:off x="5724128" y="5517232"/>
            <a:ext cx="504056" cy="72008"/>
          </a:xfrm>
          <a:prstGeom prst="line">
            <a:avLst/>
          </a:prstGeom>
          <a:noFill/>
          <a:ln w="114300" cap="rnd" cmpd="sng" algn="ctr">
            <a:solidFill>
              <a:srgbClr val="CCEC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9" name="Прямоугольник 148"/>
          <p:cNvSpPr>
            <a:spLocks noChangeArrowheads="1"/>
          </p:cNvSpPr>
          <p:nvPr/>
        </p:nvSpPr>
        <p:spPr bwMode="auto">
          <a:xfrm>
            <a:off x="5796136" y="5373216"/>
            <a:ext cx="360792" cy="288032"/>
          </a:xfrm>
          <a:prstGeom prst="ellipse">
            <a:avLst/>
          </a:prstGeom>
          <a:solidFill>
            <a:srgbClr val="CCECFF"/>
          </a:solidFill>
          <a:ln w="9525" algn="ctr">
            <a:solidFill>
              <a:srgbClr val="7293E4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 defTabSz="1033301"/>
            <a:r>
              <a:rPr lang="ru-RU" sz="10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itchFamily="34" charset="0"/>
                <a:cs typeface="Arial" charset="0"/>
              </a:rPr>
              <a:t>-7,5%</a:t>
            </a:r>
          </a:p>
        </p:txBody>
      </p:sp>
      <p:cxnSp>
        <p:nvCxnSpPr>
          <p:cNvPr id="209" name="Прямая соединительная линия 208"/>
          <p:cNvCxnSpPr/>
          <p:nvPr/>
        </p:nvCxnSpPr>
        <p:spPr bwMode="auto">
          <a:xfrm flipV="1">
            <a:off x="6516216" y="5517232"/>
            <a:ext cx="360040" cy="72008"/>
          </a:xfrm>
          <a:prstGeom prst="line">
            <a:avLst/>
          </a:prstGeom>
          <a:noFill/>
          <a:ln w="114300" cap="rnd" cmpd="sng" algn="ctr">
            <a:solidFill>
              <a:srgbClr val="CCEC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5" name="Прямоугольник 148"/>
          <p:cNvSpPr>
            <a:spLocks noChangeArrowheads="1"/>
          </p:cNvSpPr>
          <p:nvPr/>
        </p:nvSpPr>
        <p:spPr bwMode="auto">
          <a:xfrm>
            <a:off x="6516216" y="5445224"/>
            <a:ext cx="360792" cy="288032"/>
          </a:xfrm>
          <a:prstGeom prst="ellipse">
            <a:avLst/>
          </a:prstGeom>
          <a:solidFill>
            <a:srgbClr val="CCECFF"/>
          </a:solidFill>
          <a:ln w="9525" algn="ctr">
            <a:solidFill>
              <a:srgbClr val="7293E4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 defTabSz="1033301"/>
            <a:r>
              <a:rPr lang="ru-RU" sz="10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Calibri" pitchFamily="34" charset="0"/>
                <a:cs typeface="Arial" charset="0"/>
              </a:rPr>
              <a:t>-12,2%</a:t>
            </a:r>
            <a:endParaRPr lang="ru-RU" sz="1000" b="1" dirty="0">
              <a:solidFill>
                <a:schemeClr val="tx2">
                  <a:lumMod val="90000"/>
                  <a:lumOff val="10000"/>
                </a:schemeClr>
              </a:solidFill>
              <a:latin typeface="Calibri" pitchFamily="34" charset="0"/>
              <a:cs typeface="Arial" charset="0"/>
            </a:endParaRPr>
          </a:p>
        </p:txBody>
      </p:sp>
      <p:cxnSp>
        <p:nvCxnSpPr>
          <p:cNvPr id="188" name="Прямая соединительная линия 228"/>
          <p:cNvCxnSpPr>
            <a:cxnSpLocks noChangeShapeType="1"/>
            <a:stCxn id="141" idx="2"/>
            <a:endCxn id="307" idx="6"/>
          </p:cNvCxnSpPr>
          <p:nvPr/>
        </p:nvCxnSpPr>
        <p:spPr bwMode="auto">
          <a:xfrm flipH="1">
            <a:off x="2620514" y="5284598"/>
            <a:ext cx="223294" cy="304642"/>
          </a:xfrm>
          <a:prstGeom prst="line">
            <a:avLst/>
          </a:prstGeom>
          <a:noFill/>
          <a:ln w="38100" cap="rnd" algn="ctr">
            <a:solidFill>
              <a:schemeClr val="bg2">
                <a:lumMod val="75000"/>
              </a:schemeClr>
            </a:solidFill>
            <a:round/>
            <a:headEnd/>
            <a:tailEnd/>
          </a:ln>
        </p:spPr>
      </p:cxnSp>
      <p:cxnSp>
        <p:nvCxnSpPr>
          <p:cNvPr id="198" name="Прямая соединительная линия 318"/>
          <p:cNvCxnSpPr>
            <a:cxnSpLocks noChangeShapeType="1"/>
            <a:stCxn id="186" idx="4"/>
            <a:endCxn id="195" idx="0"/>
          </p:cNvCxnSpPr>
          <p:nvPr/>
        </p:nvCxnSpPr>
        <p:spPr bwMode="auto">
          <a:xfrm flipH="1">
            <a:off x="1259632" y="2924944"/>
            <a:ext cx="61324" cy="144016"/>
          </a:xfrm>
          <a:prstGeom prst="line">
            <a:avLst/>
          </a:prstGeom>
          <a:ln>
            <a:headEnd/>
            <a:tailEnd/>
          </a:ln>
          <a:effec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11" name="Прямоугольник 148"/>
          <p:cNvSpPr>
            <a:spLocks noChangeArrowheads="1"/>
          </p:cNvSpPr>
          <p:nvPr/>
        </p:nvSpPr>
        <p:spPr bwMode="auto">
          <a:xfrm>
            <a:off x="6516216" y="1772816"/>
            <a:ext cx="308475" cy="272792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 algn="ctr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lIns="0" rIns="0" anchor="ctr"/>
          <a:lstStyle/>
          <a:p>
            <a:pPr algn="ctr" defTabSz="92011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15,9</a:t>
            </a:r>
            <a:endParaRPr lang="ru-RU" sz="1000" dirty="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21" name="Прямоугольник 14"/>
          <p:cNvSpPr>
            <a:spLocks noChangeArrowheads="1"/>
          </p:cNvSpPr>
          <p:nvPr/>
        </p:nvSpPr>
        <p:spPr bwMode="auto">
          <a:xfrm>
            <a:off x="3347864" y="4941168"/>
            <a:ext cx="576064" cy="1008112"/>
          </a:xfrm>
          <a:prstGeom prst="rect">
            <a:avLst/>
          </a:prstGeom>
          <a:gradFill>
            <a:gsLst>
              <a:gs pos="0">
                <a:schemeClr val="accent5">
                  <a:lumMod val="25000"/>
                </a:schemeClr>
              </a:gs>
              <a:gs pos="50000">
                <a:schemeClr val="accent2">
                  <a:lumMod val="75000"/>
                </a:schemeClr>
              </a:gs>
              <a:gs pos="100000">
                <a:schemeClr val="tx2">
                  <a:lumMod val="50000"/>
                  <a:lumOff val="50000"/>
                </a:schemeClr>
              </a:gs>
            </a:gsLst>
            <a:lin ang="16200000" scaled="1"/>
          </a:gradFill>
          <a:ln w="9525" algn="ctr">
            <a:noFill/>
            <a:round/>
            <a:headEnd/>
            <a:tailEnd/>
          </a:ln>
          <a:effectLst/>
        </p:spPr>
        <p:txBody>
          <a:bodyPr lIns="36236" tIns="46018" rIns="36236" bIns="46018"/>
          <a:lstStyle/>
          <a:p>
            <a:pPr algn="ctr" defTabSz="1056082">
              <a:defRPr/>
            </a:pPr>
            <a:r>
              <a:rPr lang="ru-RU" sz="1100" dirty="0" smtClean="0">
                <a:solidFill>
                  <a:srgbClr val="FFFFFF"/>
                </a:solidFill>
                <a:cs typeface="Arial" pitchFamily="34" charset="0"/>
              </a:rPr>
              <a:t>103,9</a:t>
            </a:r>
            <a:endParaRPr lang="ru-RU" sz="11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24" name="Прямоугольник 223"/>
          <p:cNvSpPr/>
          <p:nvPr/>
        </p:nvSpPr>
        <p:spPr bwMode="auto">
          <a:xfrm>
            <a:off x="3203848" y="5949280"/>
            <a:ext cx="9361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054683">
              <a:defRPr/>
            </a:pPr>
            <a:r>
              <a:rPr lang="ru-RU" sz="1000" dirty="0" smtClean="0">
                <a:solidFill>
                  <a:srgbClr val="000000"/>
                </a:solidFill>
                <a:cs typeface="Arial" pitchFamily="34" charset="0"/>
              </a:rPr>
              <a:t>2 кв. 2017 года</a:t>
            </a:r>
            <a:endParaRPr lang="ru-RU" sz="1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26" name="Прямоугольник 148"/>
          <p:cNvSpPr>
            <a:spLocks noChangeArrowheads="1"/>
          </p:cNvSpPr>
          <p:nvPr/>
        </p:nvSpPr>
        <p:spPr bwMode="auto">
          <a:xfrm>
            <a:off x="3419872" y="5229200"/>
            <a:ext cx="403011" cy="3988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lIns="0" rIns="0" anchor="ctr"/>
          <a:lstStyle/>
          <a:p>
            <a:pPr algn="ctr" defTabSz="1033301"/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  <a:cs typeface="Arial" pitchFamily="34" charset="0"/>
              </a:rPr>
              <a:t>8,6</a:t>
            </a:r>
            <a:endParaRPr lang="ru-RU" sz="1100" dirty="0">
              <a:solidFill>
                <a:schemeClr val="accent2">
                  <a:lumMod val="50000"/>
                </a:schemeClr>
              </a:solidFill>
              <a:cs typeface="Arial" pitchFamily="34" charset="0"/>
            </a:endParaRPr>
          </a:p>
        </p:txBody>
      </p:sp>
      <p:cxnSp>
        <p:nvCxnSpPr>
          <p:cNvPr id="227" name="Прямая соединительная линия 228"/>
          <p:cNvCxnSpPr>
            <a:cxnSpLocks noChangeShapeType="1"/>
            <a:stCxn id="226" idx="2"/>
            <a:endCxn id="141" idx="6"/>
          </p:cNvCxnSpPr>
          <p:nvPr/>
        </p:nvCxnSpPr>
        <p:spPr bwMode="auto">
          <a:xfrm flipH="1" flipV="1">
            <a:off x="3246819" y="5284598"/>
            <a:ext cx="173053" cy="144016"/>
          </a:xfrm>
          <a:prstGeom prst="line">
            <a:avLst/>
          </a:prstGeom>
          <a:noFill/>
          <a:ln w="38100" cap="rnd" algn="ctr">
            <a:solidFill>
              <a:schemeClr val="bg2">
                <a:lumMod val="75000"/>
              </a:schemeClr>
            </a:solidFill>
            <a:round/>
            <a:headEnd/>
            <a:tailEnd/>
          </a:ln>
        </p:spPr>
      </p:cxnSp>
      <p:sp>
        <p:nvSpPr>
          <p:cNvPr id="310" name="Прямоугольник 14"/>
          <p:cNvSpPr>
            <a:spLocks noChangeArrowheads="1"/>
          </p:cNvSpPr>
          <p:nvPr/>
        </p:nvSpPr>
        <p:spPr bwMode="auto">
          <a:xfrm>
            <a:off x="8172400" y="4509120"/>
            <a:ext cx="504056" cy="1199857"/>
          </a:xfrm>
          <a:prstGeom prst="rect">
            <a:avLst/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rgbClr val="BACCF0"/>
              </a:gs>
              <a:gs pos="100000">
                <a:srgbClr val="DEE6F7"/>
              </a:gs>
            </a:gsLst>
            <a:lin ang="16200000" scaled="1"/>
          </a:gradFill>
          <a:ln w="9525" algn="ctr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36236" tIns="46018" rIns="36236" bIns="46018"/>
          <a:lstStyle/>
          <a:p>
            <a:pPr algn="ctr" defTabSz="1056082">
              <a:defRPr/>
            </a:pPr>
            <a:r>
              <a:rPr lang="ru-RU" sz="10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56,8</a:t>
            </a:r>
            <a:endParaRPr lang="ru-RU" sz="1000" dirty="0">
              <a:solidFill>
                <a:srgbClr val="0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311" name="Прямоугольник 14"/>
          <p:cNvSpPr>
            <a:spLocks noChangeArrowheads="1"/>
          </p:cNvSpPr>
          <p:nvPr/>
        </p:nvSpPr>
        <p:spPr bwMode="auto">
          <a:xfrm>
            <a:off x="8244408" y="4941168"/>
            <a:ext cx="504056" cy="769286"/>
          </a:xfrm>
          <a:prstGeom prst="rect">
            <a:avLst/>
          </a:prstGeom>
          <a:gradFill>
            <a:gsLst>
              <a:gs pos="0">
                <a:schemeClr val="accent5">
                  <a:lumMod val="25000"/>
                </a:schemeClr>
              </a:gs>
              <a:gs pos="50000">
                <a:schemeClr val="accent2">
                  <a:lumMod val="75000"/>
                </a:schemeClr>
              </a:gs>
              <a:gs pos="100000">
                <a:schemeClr val="tx2">
                  <a:lumMod val="50000"/>
                  <a:lumOff val="50000"/>
                </a:schemeClr>
              </a:gs>
            </a:gsLst>
            <a:lin ang="16200000" scaled="1"/>
          </a:gradFill>
          <a:ln w="9525" algn="ctr">
            <a:noFill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36236" tIns="46018" rIns="36236" bIns="46018"/>
          <a:lstStyle/>
          <a:p>
            <a:pPr algn="ctr" defTabSz="1056082">
              <a:defRPr/>
            </a:pPr>
            <a:r>
              <a:rPr lang="ru-RU" sz="105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33,7</a:t>
            </a:r>
            <a:endParaRPr lang="ru-RU" sz="1050" dirty="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91" name="Прямоугольник 148"/>
          <p:cNvSpPr>
            <a:spLocks noChangeArrowheads="1"/>
          </p:cNvSpPr>
          <p:nvPr/>
        </p:nvSpPr>
        <p:spPr bwMode="auto">
          <a:xfrm>
            <a:off x="8100392" y="5733256"/>
            <a:ext cx="726444" cy="216024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lIns="0" tIns="36236" rIns="0" bIns="0"/>
          <a:lstStyle/>
          <a:p>
            <a:pPr algn="ctr" defTabSz="1054357"/>
            <a:r>
              <a:rPr lang="ru-RU" sz="100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8 мес. 2017 года</a:t>
            </a:r>
            <a:endParaRPr lang="ru-RU" sz="100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cxnSp>
        <p:nvCxnSpPr>
          <p:cNvPr id="192" name="Прямая соединительная линия 191"/>
          <p:cNvCxnSpPr/>
          <p:nvPr/>
        </p:nvCxnSpPr>
        <p:spPr bwMode="auto">
          <a:xfrm>
            <a:off x="7164288" y="4509120"/>
            <a:ext cx="432048" cy="72008"/>
          </a:xfrm>
          <a:prstGeom prst="line">
            <a:avLst/>
          </a:prstGeom>
          <a:noFill/>
          <a:ln w="114300" cap="rnd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6" name="Прямоугольник 148"/>
          <p:cNvSpPr>
            <a:spLocks noChangeArrowheads="1"/>
          </p:cNvSpPr>
          <p:nvPr/>
        </p:nvSpPr>
        <p:spPr bwMode="auto">
          <a:xfrm>
            <a:off x="7164288" y="4437112"/>
            <a:ext cx="412811" cy="286596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 wrap="none" lIns="0" rIns="0" anchor="ctr"/>
          <a:lstStyle/>
          <a:p>
            <a:pPr algn="ctr" defTabSz="103485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-1%</a:t>
            </a:r>
            <a:endParaRPr lang="ru-RU" sz="1000" b="1" dirty="0">
              <a:solidFill>
                <a:srgbClr val="FFFF00"/>
              </a:solidFill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199" name="Диаграмма 198"/>
          <p:cNvGraphicFramePr/>
          <p:nvPr/>
        </p:nvGraphicFramePr>
        <p:xfrm>
          <a:off x="8100392" y="5157192"/>
          <a:ext cx="822563" cy="656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cxnSp>
        <p:nvCxnSpPr>
          <p:cNvPr id="213" name="Прямая соединительная линия 212"/>
          <p:cNvCxnSpPr/>
          <p:nvPr/>
        </p:nvCxnSpPr>
        <p:spPr bwMode="auto">
          <a:xfrm>
            <a:off x="7164288" y="5517232"/>
            <a:ext cx="504056" cy="72008"/>
          </a:xfrm>
          <a:prstGeom prst="line">
            <a:avLst/>
          </a:prstGeom>
          <a:noFill/>
          <a:ln w="114300" cap="rnd" cmpd="sng" algn="ctr">
            <a:solidFill>
              <a:srgbClr val="CCEC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2" name="Прямоугольник 148"/>
          <p:cNvSpPr>
            <a:spLocks noChangeArrowheads="1"/>
          </p:cNvSpPr>
          <p:nvPr/>
        </p:nvSpPr>
        <p:spPr bwMode="auto">
          <a:xfrm>
            <a:off x="7236296" y="5445224"/>
            <a:ext cx="360792" cy="288032"/>
          </a:xfrm>
          <a:prstGeom prst="ellipse">
            <a:avLst/>
          </a:prstGeom>
          <a:solidFill>
            <a:srgbClr val="CCECFF"/>
          </a:solidFill>
          <a:ln w="9525" algn="ctr">
            <a:solidFill>
              <a:srgbClr val="7293E4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 defTabSz="1033301"/>
            <a:r>
              <a:rPr lang="ru-RU" sz="10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Calibri" pitchFamily="34" charset="0"/>
                <a:cs typeface="Arial" charset="0"/>
              </a:rPr>
              <a:t>+7,7%</a:t>
            </a:r>
            <a:endParaRPr lang="ru-RU" sz="1000" b="1" dirty="0">
              <a:solidFill>
                <a:schemeClr val="tx2">
                  <a:lumMod val="90000"/>
                  <a:lumOff val="10000"/>
                </a:schemeClr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201" name="Picture 2" descr="http://www.irkobl.ru/irk/symbol/irkobl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95541" y="260653"/>
            <a:ext cx="57606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2" name="TextBox 4"/>
          <p:cNvSpPr txBox="1">
            <a:spLocks noChangeArrowheads="1"/>
          </p:cNvSpPr>
          <p:nvPr/>
        </p:nvSpPr>
        <p:spPr bwMode="auto">
          <a:xfrm>
            <a:off x="5" y="908721"/>
            <a:ext cx="1312863" cy="276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77" tIns="45688" rIns="91377" bIns="45688">
            <a:spAutoFit/>
          </a:bodyPr>
          <a:lstStyle/>
          <a:p>
            <a:pPr algn="ctr">
              <a:defRPr/>
            </a:pPr>
            <a:r>
              <a:rPr lang="ru-RU" sz="6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itchFamily="34" charset="0"/>
                <a:cs typeface="Times New Roman" pitchFamily="18" charset="0"/>
              </a:rPr>
              <a:t>МИНИСТЕРСТВО ТРУДА И ЗАНЯТОСТИ ИРКУТСКОЙ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Box 117"/>
          <p:cNvSpPr txBox="1"/>
          <p:nvPr/>
        </p:nvSpPr>
        <p:spPr>
          <a:xfrm>
            <a:off x="467544" y="836712"/>
            <a:ext cx="3456384" cy="432048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lIns="36234" tIns="36234" rIns="0" bIns="36234" anchor="ctr"/>
          <a:lstStyle/>
          <a:p>
            <a:pPr algn="ctr" defTabSz="933719">
              <a:defRPr/>
            </a:pPr>
            <a:endParaRPr lang="ru-RU" sz="1200" b="1" dirty="0">
              <a:latin typeface="Arial (Основной текст)"/>
              <a:cs typeface="Tahoma" pitchFamily="34" charset="0"/>
            </a:endParaRPr>
          </a:p>
        </p:txBody>
      </p:sp>
      <p:grpSp>
        <p:nvGrpSpPr>
          <p:cNvPr id="2" name="Группа 205"/>
          <p:cNvGrpSpPr/>
          <p:nvPr/>
        </p:nvGrpSpPr>
        <p:grpSpPr>
          <a:xfrm>
            <a:off x="1331640" y="692696"/>
            <a:ext cx="6478776" cy="2551923"/>
            <a:chOff x="4198361" y="745396"/>
            <a:chExt cx="4947574" cy="3247559"/>
          </a:xfrm>
        </p:grpSpPr>
        <p:sp>
          <p:nvSpPr>
            <p:cNvPr id="119" name="TextBox 118"/>
            <p:cNvSpPr txBox="1"/>
            <p:nvPr/>
          </p:nvSpPr>
          <p:spPr>
            <a:xfrm>
              <a:off x="5353141" y="745396"/>
              <a:ext cx="3580612" cy="762068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  <a:effectLst/>
          </p:spPr>
          <p:txBody>
            <a:bodyPr lIns="36234" tIns="36234" rIns="0" bIns="36234" anchor="ctr"/>
            <a:lstStyle/>
            <a:p>
              <a:pPr algn="ctr" defTabSz="933719">
                <a:defRPr/>
              </a:pPr>
              <a:r>
                <a:rPr lang="ru-RU" sz="1200" b="1" dirty="0">
                  <a:latin typeface="Arial (Основной текст)"/>
                  <a:cs typeface="Tahoma" pitchFamily="34" charset="0"/>
                </a:rPr>
                <a:t>Уровень </a:t>
              </a:r>
              <a:r>
                <a:rPr lang="ru-RU" sz="1200" b="1" dirty="0" smtClean="0">
                  <a:latin typeface="Arial (Основной текст)"/>
                  <a:cs typeface="Tahoma" pitchFamily="34" charset="0"/>
                </a:rPr>
                <a:t>трудоустройства женщин в Иркутской области </a:t>
              </a:r>
              <a:endParaRPr lang="ru-RU" sz="1200" b="1" dirty="0">
                <a:latin typeface="Arial (Основной текст)"/>
                <a:cs typeface="Tahoma" pitchFamily="34" charset="0"/>
              </a:endParaRPr>
            </a:p>
          </p:txBody>
        </p:sp>
        <p:grpSp>
          <p:nvGrpSpPr>
            <p:cNvPr id="3" name="Группа 157"/>
            <p:cNvGrpSpPr/>
            <p:nvPr/>
          </p:nvGrpSpPr>
          <p:grpSpPr>
            <a:xfrm>
              <a:off x="4198361" y="1203580"/>
              <a:ext cx="4179913" cy="2789375"/>
              <a:chOff x="4616525" y="1252779"/>
              <a:chExt cx="3384499" cy="3064864"/>
            </a:xfrm>
          </p:grpSpPr>
          <p:sp>
            <p:nvSpPr>
              <p:cNvPr id="160" name="TextBox 52"/>
              <p:cNvSpPr txBox="1">
                <a:spLocks noChangeArrowheads="1"/>
              </p:cNvSpPr>
              <p:nvPr/>
            </p:nvSpPr>
            <p:spPr bwMode="auto">
              <a:xfrm>
                <a:off x="4929190" y="3929066"/>
                <a:ext cx="2528905" cy="2302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35" tIns="45717" rIns="91435" bIns="45717">
                <a:spAutoFit/>
              </a:bodyPr>
              <a:lstStyle/>
              <a:p>
                <a:pPr fontAlgn="b"/>
                <a:r>
                  <a:rPr lang="ru-RU" sz="900" b="1" i="1" dirty="0" smtClean="0">
                    <a:solidFill>
                      <a:srgbClr val="000000"/>
                    </a:solidFill>
                    <a:latin typeface="Arial (Основной текст)"/>
                  </a:rPr>
                  <a:t>Трудоустроено, тыс.чел.</a:t>
                </a:r>
                <a:endParaRPr lang="ru-RU" sz="900" i="1" dirty="0">
                  <a:solidFill>
                    <a:srgbClr val="000000"/>
                  </a:solidFill>
                  <a:latin typeface="Arial (Основной текст)"/>
                </a:endParaRPr>
              </a:p>
            </p:txBody>
          </p:sp>
          <p:graphicFrame>
            <p:nvGraphicFramePr>
              <p:cNvPr id="161" name="Диаграмма 160"/>
              <p:cNvGraphicFramePr/>
              <p:nvPr/>
            </p:nvGraphicFramePr>
            <p:xfrm>
              <a:off x="6531115" y="3769961"/>
              <a:ext cx="681021" cy="547682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162" name="Прямоугольник 161"/>
              <p:cNvSpPr/>
              <p:nvPr/>
            </p:nvSpPr>
            <p:spPr bwMode="auto">
              <a:xfrm>
                <a:off x="4705576" y="3769961"/>
                <a:ext cx="207337" cy="142426"/>
              </a:xfrm>
              <a:prstGeom prst="rect">
                <a:avLst/>
              </a:prstGeom>
              <a:solidFill>
                <a:schemeClr val="tx2">
                  <a:lumMod val="25000"/>
                  <a:lumOff val="75000"/>
                </a:schemeClr>
              </a:solidFill>
              <a:ln w="38100" cap="rnd" cmpd="sng" algn="ctr">
                <a:noFill/>
                <a:prstDash val="solid"/>
                <a:round/>
                <a:headEnd type="none"/>
                <a:tailEnd type="triangle" w="med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h="25400"/>
              </a:sp3d>
            </p:spPr>
            <p:txBody>
              <a:bodyPr lIns="91435" tIns="45717" rIns="91435" bIns="45717"/>
              <a:lstStyle/>
              <a:p>
                <a:pPr algn="ctr">
                  <a:defRPr/>
                </a:pPr>
                <a:endParaRPr lang="ru-RU" sz="900" dirty="0">
                  <a:latin typeface="Arial (Основной текст)"/>
                </a:endParaRPr>
              </a:p>
            </p:txBody>
          </p:sp>
          <p:sp>
            <p:nvSpPr>
              <p:cNvPr id="163" name="TextBox 30"/>
              <p:cNvSpPr txBox="1">
                <a:spLocks noChangeArrowheads="1"/>
              </p:cNvSpPr>
              <p:nvPr/>
            </p:nvSpPr>
            <p:spPr bwMode="auto">
              <a:xfrm>
                <a:off x="4630305" y="3266525"/>
                <a:ext cx="768898" cy="3442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000" b="1" dirty="0" smtClean="0">
                    <a:solidFill>
                      <a:srgbClr val="000000"/>
                    </a:solidFill>
                  </a:rPr>
                  <a:t>2012 год </a:t>
                </a:r>
                <a:endParaRPr lang="ru-RU" sz="1000" b="1" dirty="0"/>
              </a:p>
            </p:txBody>
          </p:sp>
          <p:sp>
            <p:nvSpPr>
              <p:cNvPr id="164" name="TextBox 31"/>
              <p:cNvSpPr txBox="1">
                <a:spLocks noChangeArrowheads="1"/>
              </p:cNvSpPr>
              <p:nvPr/>
            </p:nvSpPr>
            <p:spPr bwMode="auto">
              <a:xfrm>
                <a:off x="5284405" y="3266525"/>
                <a:ext cx="699663" cy="3442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fontAlgn="b"/>
                <a:r>
                  <a:rPr lang="ru-RU" sz="1000" b="1" dirty="0" smtClean="0">
                    <a:solidFill>
                      <a:srgbClr val="000000"/>
                    </a:solidFill>
                  </a:rPr>
                  <a:t>2013 год</a:t>
                </a:r>
                <a:endParaRPr lang="ru-RU" sz="1000" dirty="0"/>
              </a:p>
            </p:txBody>
          </p:sp>
          <p:sp>
            <p:nvSpPr>
              <p:cNvPr id="165" name="TextBox 32"/>
              <p:cNvSpPr txBox="1">
                <a:spLocks noChangeArrowheads="1"/>
              </p:cNvSpPr>
              <p:nvPr/>
            </p:nvSpPr>
            <p:spPr bwMode="auto">
              <a:xfrm>
                <a:off x="5818709" y="3266525"/>
                <a:ext cx="862838" cy="3442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fontAlgn="b"/>
                <a:r>
                  <a:rPr lang="ru-RU" sz="1000" dirty="0" smtClean="0">
                    <a:solidFill>
                      <a:srgbClr val="000000"/>
                    </a:solidFill>
                  </a:rPr>
                  <a:t> </a:t>
                </a:r>
                <a:r>
                  <a:rPr lang="ru-RU" sz="1000" b="1" dirty="0" smtClean="0">
                    <a:solidFill>
                      <a:srgbClr val="000000"/>
                    </a:solidFill>
                  </a:rPr>
                  <a:t>2014 год</a:t>
                </a:r>
                <a:endParaRPr lang="ru-RU" sz="1000" b="1" dirty="0"/>
              </a:p>
            </p:txBody>
          </p:sp>
          <p:sp>
            <p:nvSpPr>
              <p:cNvPr id="166" name="Прямоугольник 165"/>
              <p:cNvSpPr/>
              <p:nvPr/>
            </p:nvSpPr>
            <p:spPr bwMode="auto">
              <a:xfrm>
                <a:off x="6531115" y="1856903"/>
                <a:ext cx="466442" cy="1477157"/>
              </a:xfrm>
              <a:prstGeom prst="rect">
                <a:avLst/>
              </a:prstGeom>
              <a:solidFill>
                <a:schemeClr val="tx2">
                  <a:lumMod val="25000"/>
                  <a:lumOff val="75000"/>
                </a:schemeClr>
              </a:solidFill>
              <a:ln w="9525" cap="rnd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/>
                <a:tailEnd type="triangle" w="med" len="lg"/>
              </a:ln>
              <a:effectLst/>
              <a:scene3d>
                <a:camera prst="orthographicFront"/>
                <a:lightRig rig="threePt" dir="t"/>
              </a:scene3d>
              <a:sp3d>
                <a:bevelT h="25400"/>
              </a:sp3d>
            </p:spPr>
            <p:txBody>
              <a:bodyPr/>
              <a:lstStyle/>
              <a:p>
                <a:pPr algn="ctr">
                  <a:defRPr/>
                </a:pPr>
                <a:endParaRPr lang="ru-RU" sz="1000" dirty="0"/>
              </a:p>
            </p:txBody>
          </p:sp>
          <p:sp>
            <p:nvSpPr>
              <p:cNvPr id="167" name="Прямоугольник 166"/>
              <p:cNvSpPr/>
              <p:nvPr/>
            </p:nvSpPr>
            <p:spPr bwMode="auto">
              <a:xfrm>
                <a:off x="5952285" y="1957590"/>
                <a:ext cx="485087" cy="1364990"/>
              </a:xfrm>
              <a:prstGeom prst="rect">
                <a:avLst/>
              </a:prstGeom>
              <a:solidFill>
                <a:schemeClr val="tx2">
                  <a:lumMod val="25000"/>
                  <a:lumOff val="75000"/>
                </a:schemeClr>
              </a:solidFill>
              <a:ln w="9525" cap="rnd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/>
                <a:tailEnd type="triangle" w="med" len="lg"/>
              </a:ln>
              <a:effectLst/>
              <a:scene3d>
                <a:camera prst="orthographicFront"/>
                <a:lightRig rig="threePt" dir="t"/>
              </a:scene3d>
              <a:sp3d>
                <a:bevelT h="25400"/>
              </a:sp3d>
            </p:spPr>
            <p:txBody>
              <a:bodyPr/>
              <a:lstStyle/>
              <a:p>
                <a:pPr algn="ctr">
                  <a:defRPr/>
                </a:pPr>
                <a:endParaRPr lang="ru-RU" sz="1000" dirty="0"/>
              </a:p>
            </p:txBody>
          </p:sp>
          <p:sp>
            <p:nvSpPr>
              <p:cNvPr id="168" name="Прямоугольник 167"/>
              <p:cNvSpPr/>
              <p:nvPr/>
            </p:nvSpPr>
            <p:spPr bwMode="auto">
              <a:xfrm>
                <a:off x="5373456" y="1655528"/>
                <a:ext cx="500066" cy="1704194"/>
              </a:xfrm>
              <a:prstGeom prst="rect">
                <a:avLst/>
              </a:prstGeom>
              <a:solidFill>
                <a:schemeClr val="tx2">
                  <a:lumMod val="25000"/>
                  <a:lumOff val="75000"/>
                </a:schemeClr>
              </a:solidFill>
              <a:ln w="9525" cap="rnd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/>
                <a:tailEnd type="triangle" w="med" len="lg"/>
              </a:ln>
              <a:effectLst/>
              <a:scene3d>
                <a:camera prst="orthographicFront"/>
                <a:lightRig rig="threePt" dir="t"/>
              </a:scene3d>
              <a:sp3d>
                <a:bevelT h="25400"/>
              </a:sp3d>
            </p:spPr>
            <p:txBody>
              <a:bodyPr/>
              <a:lstStyle/>
              <a:p>
                <a:pPr algn="ctr">
                  <a:defRPr/>
                </a:pPr>
                <a:endParaRPr lang="ru-RU" sz="1000" dirty="0"/>
              </a:p>
            </p:txBody>
          </p:sp>
          <p:sp>
            <p:nvSpPr>
              <p:cNvPr id="169" name="Прямоугольник 168"/>
              <p:cNvSpPr/>
              <p:nvPr/>
            </p:nvSpPr>
            <p:spPr bwMode="auto">
              <a:xfrm>
                <a:off x="4786314" y="1554841"/>
                <a:ext cx="504000" cy="1779085"/>
              </a:xfrm>
              <a:prstGeom prst="rect">
                <a:avLst/>
              </a:prstGeom>
              <a:solidFill>
                <a:schemeClr val="tx2">
                  <a:lumMod val="25000"/>
                  <a:lumOff val="75000"/>
                </a:schemeClr>
              </a:solidFill>
              <a:ln w="9525" cap="rnd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/>
                <a:tailEnd type="triangle" w="med" len="lg"/>
              </a:ln>
              <a:effectLst/>
              <a:scene3d>
                <a:camera prst="orthographicFront"/>
                <a:lightRig rig="threePt" dir="t"/>
              </a:scene3d>
              <a:sp3d>
                <a:bevelT h="25400"/>
              </a:sp3d>
            </p:spPr>
            <p:txBody>
              <a:bodyPr/>
              <a:lstStyle/>
              <a:p>
                <a:pPr algn="ctr">
                  <a:defRPr/>
                </a:pPr>
                <a:endParaRPr lang="ru-RU" sz="1000" dirty="0"/>
              </a:p>
            </p:txBody>
          </p:sp>
          <p:sp>
            <p:nvSpPr>
              <p:cNvPr id="170" name="Прямоугольник 169"/>
              <p:cNvSpPr/>
              <p:nvPr/>
            </p:nvSpPr>
            <p:spPr bwMode="auto">
              <a:xfrm>
                <a:off x="6664691" y="2662401"/>
                <a:ext cx="346575" cy="663655"/>
              </a:xfrm>
              <a:prstGeom prst="rect">
                <a:avLst/>
              </a:prstGeom>
              <a:solidFill>
                <a:schemeClr val="accent3">
                  <a:lumMod val="85000"/>
                </a:schemeClr>
              </a:solidFill>
              <a:ln w="9525" cap="rnd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/>
                <a:tailEnd type="triangle" w="med" len="lg"/>
              </a:ln>
              <a:effectLst/>
              <a:scene3d>
                <a:camera prst="orthographicFront"/>
                <a:lightRig rig="threePt" dir="t"/>
              </a:scene3d>
              <a:sp3d>
                <a:bevelT h="25400"/>
              </a:sp3d>
            </p:spPr>
            <p:txBody>
              <a:bodyPr/>
              <a:lstStyle/>
              <a:p>
                <a:pPr algn="ctr">
                  <a:defRPr/>
                </a:pPr>
                <a:endParaRPr lang="ru-RU" sz="1000" dirty="0"/>
              </a:p>
            </p:txBody>
          </p:sp>
          <p:sp>
            <p:nvSpPr>
              <p:cNvPr id="171" name="Прямоугольник 170"/>
              <p:cNvSpPr/>
              <p:nvPr/>
            </p:nvSpPr>
            <p:spPr bwMode="auto">
              <a:xfrm>
                <a:off x="4929190" y="2158966"/>
                <a:ext cx="360000" cy="1172378"/>
              </a:xfrm>
              <a:prstGeom prst="rect">
                <a:avLst/>
              </a:prstGeom>
              <a:solidFill>
                <a:schemeClr val="accent3">
                  <a:lumMod val="85000"/>
                </a:schemeClr>
              </a:solidFill>
              <a:ln w="9525" cap="rnd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/>
                <a:tailEnd type="triangle" w="med" len="lg"/>
              </a:ln>
              <a:effectLst/>
              <a:scene3d>
                <a:camera prst="orthographicFront"/>
                <a:lightRig rig="threePt" dir="t"/>
              </a:scene3d>
              <a:sp3d>
                <a:bevelT h="25400"/>
              </a:sp3d>
            </p:spPr>
            <p:txBody>
              <a:bodyPr/>
              <a:lstStyle/>
              <a:p>
                <a:pPr algn="ctr">
                  <a:defRPr/>
                </a:pPr>
                <a:endParaRPr lang="ru-RU" sz="1000" dirty="0"/>
              </a:p>
            </p:txBody>
          </p:sp>
          <p:sp>
            <p:nvSpPr>
              <p:cNvPr id="172" name="Прямоугольник 171"/>
              <p:cNvSpPr/>
              <p:nvPr/>
            </p:nvSpPr>
            <p:spPr bwMode="auto">
              <a:xfrm>
                <a:off x="5507032" y="2360339"/>
                <a:ext cx="360000" cy="967966"/>
              </a:xfrm>
              <a:prstGeom prst="rect">
                <a:avLst/>
              </a:prstGeom>
              <a:solidFill>
                <a:schemeClr val="accent3">
                  <a:lumMod val="85000"/>
                </a:schemeClr>
              </a:solidFill>
              <a:ln w="9525" cap="rnd" cmpd="sng" algn="ctr">
                <a:solidFill>
                  <a:schemeClr val="accent3">
                    <a:lumMod val="85000"/>
                  </a:schemeClr>
                </a:solidFill>
                <a:prstDash val="solid"/>
                <a:round/>
                <a:headEnd type="none"/>
                <a:tailEnd type="triangle" w="med" len="lg"/>
              </a:ln>
              <a:effectLst/>
              <a:scene3d>
                <a:camera prst="orthographicFront"/>
                <a:lightRig rig="threePt" dir="t"/>
              </a:scene3d>
              <a:sp3d>
                <a:bevelT h="25400"/>
              </a:sp3d>
            </p:spPr>
            <p:txBody>
              <a:bodyPr/>
              <a:lstStyle/>
              <a:p>
                <a:pPr algn="ctr">
                  <a:defRPr/>
                </a:pPr>
                <a:endParaRPr lang="ru-RU" sz="1000" dirty="0"/>
              </a:p>
            </p:txBody>
          </p:sp>
          <p:sp>
            <p:nvSpPr>
              <p:cNvPr id="173" name="Прямоугольник 172"/>
              <p:cNvSpPr/>
              <p:nvPr/>
            </p:nvSpPr>
            <p:spPr bwMode="auto">
              <a:xfrm>
                <a:off x="6085861" y="2561714"/>
                <a:ext cx="356203" cy="783001"/>
              </a:xfrm>
              <a:prstGeom prst="rect">
                <a:avLst/>
              </a:prstGeom>
              <a:solidFill>
                <a:schemeClr val="accent3">
                  <a:lumMod val="85000"/>
                </a:schemeClr>
              </a:solidFill>
              <a:ln w="9525" cap="rnd" cmpd="sng" algn="ctr">
                <a:solidFill>
                  <a:schemeClr val="accent3">
                    <a:lumMod val="85000"/>
                  </a:schemeClr>
                </a:solidFill>
                <a:prstDash val="solid"/>
                <a:round/>
                <a:headEnd type="none"/>
                <a:tailEnd type="triangle" w="med" len="lg"/>
              </a:ln>
              <a:effectLst/>
              <a:scene3d>
                <a:camera prst="orthographicFront"/>
                <a:lightRig rig="threePt" dir="t"/>
              </a:scene3d>
              <a:sp3d>
                <a:bevelT h="25400"/>
              </a:sp3d>
            </p:spPr>
            <p:txBody>
              <a:bodyPr/>
              <a:lstStyle/>
              <a:p>
                <a:pPr algn="ctr">
                  <a:defRPr/>
                </a:pPr>
                <a:endParaRPr lang="ru-RU" sz="1000" dirty="0"/>
              </a:p>
            </p:txBody>
          </p:sp>
          <p:sp>
            <p:nvSpPr>
              <p:cNvPr id="174" name="TextBox 31"/>
              <p:cNvSpPr txBox="1">
                <a:spLocks noChangeArrowheads="1"/>
              </p:cNvSpPr>
              <p:nvPr/>
            </p:nvSpPr>
            <p:spPr bwMode="auto">
              <a:xfrm>
                <a:off x="6486589" y="3266525"/>
                <a:ext cx="534305" cy="3449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fontAlgn="b"/>
                <a:r>
                  <a:rPr lang="ru-RU" sz="1000" b="1" dirty="0" smtClean="0">
                    <a:solidFill>
                      <a:srgbClr val="000000"/>
                    </a:solidFill>
                  </a:rPr>
                  <a:t>2015 год</a:t>
                </a:r>
                <a:endParaRPr lang="ru-RU" sz="1000" dirty="0"/>
              </a:p>
            </p:txBody>
          </p:sp>
          <p:cxnSp>
            <p:nvCxnSpPr>
              <p:cNvPr id="175" name="Прямая соединительная линия 174"/>
              <p:cNvCxnSpPr/>
              <p:nvPr/>
            </p:nvCxnSpPr>
            <p:spPr bwMode="auto">
              <a:xfrm>
                <a:off x="4714876" y="3332519"/>
                <a:ext cx="3286148" cy="1563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6" name="TextBox 36"/>
              <p:cNvSpPr txBox="1">
                <a:spLocks noChangeArrowheads="1"/>
              </p:cNvSpPr>
              <p:nvPr/>
            </p:nvSpPr>
            <p:spPr bwMode="auto">
              <a:xfrm>
                <a:off x="4750101" y="1252779"/>
                <a:ext cx="573405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fontAlgn="b"/>
                <a:r>
                  <a:rPr lang="ru-RU" sz="1100" b="1" dirty="0" smtClean="0">
                    <a:solidFill>
                      <a:srgbClr val="000000"/>
                    </a:solidFill>
                  </a:rPr>
                  <a:t>48,9</a:t>
                </a:r>
              </a:p>
            </p:txBody>
          </p:sp>
          <p:sp>
            <p:nvSpPr>
              <p:cNvPr id="177" name="TextBox 36"/>
              <p:cNvSpPr txBox="1">
                <a:spLocks noChangeArrowheads="1"/>
              </p:cNvSpPr>
              <p:nvPr/>
            </p:nvSpPr>
            <p:spPr bwMode="auto">
              <a:xfrm>
                <a:off x="6620165" y="1554841"/>
                <a:ext cx="573405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fontAlgn="b"/>
                <a:r>
                  <a:rPr lang="ru-RU" sz="1100" b="1" dirty="0" smtClean="0">
                    <a:solidFill>
                      <a:srgbClr val="000000"/>
                    </a:solidFill>
                  </a:rPr>
                  <a:t>43</a:t>
                </a:r>
                <a:endParaRPr lang="ru-RU" sz="11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8" name="TextBox 36"/>
              <p:cNvSpPr txBox="1">
                <a:spLocks noChangeArrowheads="1"/>
              </p:cNvSpPr>
              <p:nvPr/>
            </p:nvSpPr>
            <p:spPr bwMode="auto">
              <a:xfrm>
                <a:off x="6085861" y="1655528"/>
                <a:ext cx="573405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fontAlgn="b"/>
                <a:r>
                  <a:rPr lang="ru-RU" sz="1100" b="1" dirty="0" smtClean="0">
                    <a:solidFill>
                      <a:srgbClr val="000000"/>
                    </a:solidFill>
                  </a:rPr>
                  <a:t>42,7</a:t>
                </a:r>
                <a:endParaRPr lang="ru-RU" sz="11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9" name="TextBox 36"/>
              <p:cNvSpPr txBox="1">
                <a:spLocks noChangeArrowheads="1"/>
              </p:cNvSpPr>
              <p:nvPr/>
            </p:nvSpPr>
            <p:spPr bwMode="auto">
              <a:xfrm>
                <a:off x="5462506" y="2058277"/>
                <a:ext cx="573405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fontAlgn="b"/>
                <a:r>
                  <a:rPr lang="ru-RU" sz="1100" b="1" dirty="0" smtClean="0">
                    <a:solidFill>
                      <a:srgbClr val="000000"/>
                    </a:solidFill>
                  </a:rPr>
                  <a:t>26,2</a:t>
                </a:r>
              </a:p>
            </p:txBody>
          </p:sp>
          <p:sp>
            <p:nvSpPr>
              <p:cNvPr id="180" name="TextBox 36"/>
              <p:cNvSpPr txBox="1">
                <a:spLocks noChangeArrowheads="1"/>
              </p:cNvSpPr>
              <p:nvPr/>
            </p:nvSpPr>
            <p:spPr bwMode="auto">
              <a:xfrm>
                <a:off x="4839152" y="1856903"/>
                <a:ext cx="573405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fontAlgn="b"/>
                <a:r>
                  <a:rPr lang="ru-RU" sz="1100" b="1" dirty="0" smtClean="0">
                    <a:solidFill>
                      <a:srgbClr val="000000"/>
                    </a:solidFill>
                  </a:rPr>
                  <a:t>31,1</a:t>
                </a:r>
              </a:p>
            </p:txBody>
          </p:sp>
          <p:sp>
            <p:nvSpPr>
              <p:cNvPr id="181" name="TextBox 36"/>
              <p:cNvSpPr txBox="1">
                <a:spLocks noChangeArrowheads="1"/>
              </p:cNvSpPr>
              <p:nvPr/>
            </p:nvSpPr>
            <p:spPr bwMode="auto">
              <a:xfrm>
                <a:off x="5462506" y="1353466"/>
                <a:ext cx="573405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fontAlgn="b"/>
                <a:r>
                  <a:rPr lang="ru-RU" sz="1100" b="1" dirty="0" smtClean="0">
                    <a:solidFill>
                      <a:srgbClr val="000000"/>
                    </a:solidFill>
                  </a:rPr>
                  <a:t>46,4</a:t>
                </a:r>
              </a:p>
            </p:txBody>
          </p:sp>
          <p:sp>
            <p:nvSpPr>
              <p:cNvPr id="182" name="TextBox 36"/>
              <p:cNvSpPr txBox="1">
                <a:spLocks noChangeArrowheads="1"/>
              </p:cNvSpPr>
              <p:nvPr/>
            </p:nvSpPr>
            <p:spPr bwMode="auto">
              <a:xfrm>
                <a:off x="5952285" y="2259652"/>
                <a:ext cx="578829" cy="365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fontAlgn="b"/>
                <a:r>
                  <a:rPr lang="ru-RU" sz="1100" b="1" dirty="0" smtClean="0">
                    <a:solidFill>
                      <a:srgbClr val="000000"/>
                    </a:solidFill>
                  </a:rPr>
                  <a:t>23,6</a:t>
                </a:r>
              </a:p>
            </p:txBody>
          </p:sp>
          <p:sp>
            <p:nvSpPr>
              <p:cNvPr id="183" name="TextBox 36"/>
              <p:cNvSpPr txBox="1">
                <a:spLocks noChangeArrowheads="1"/>
              </p:cNvSpPr>
              <p:nvPr/>
            </p:nvSpPr>
            <p:spPr bwMode="auto">
              <a:xfrm>
                <a:off x="6620165" y="2259652"/>
                <a:ext cx="445253" cy="365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fontAlgn="b"/>
                <a:r>
                  <a:rPr lang="ru-RU" sz="1100" b="1" dirty="0" smtClean="0">
                    <a:solidFill>
                      <a:srgbClr val="000000"/>
                    </a:solidFill>
                  </a:rPr>
                  <a:t>21,1</a:t>
                </a:r>
              </a:p>
            </p:txBody>
          </p:sp>
          <p:graphicFrame>
            <p:nvGraphicFramePr>
              <p:cNvPr id="190" name="Диаграмма 189"/>
              <p:cNvGraphicFramePr/>
              <p:nvPr/>
            </p:nvGraphicFramePr>
            <p:xfrm>
              <a:off x="4616525" y="2561714"/>
              <a:ext cx="917521" cy="7873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graphicFrame>
            <p:nvGraphicFramePr>
              <p:cNvPr id="191" name="Диаграмма 190"/>
              <p:cNvGraphicFramePr/>
              <p:nvPr/>
            </p:nvGraphicFramePr>
            <p:xfrm>
              <a:off x="5284405" y="2561714"/>
              <a:ext cx="901883" cy="7873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graphicFrame>
            <p:nvGraphicFramePr>
              <p:cNvPr id="192" name="Диаграмма 191"/>
              <p:cNvGraphicFramePr/>
              <p:nvPr/>
            </p:nvGraphicFramePr>
            <p:xfrm>
              <a:off x="6041336" y="2561714"/>
              <a:ext cx="489779" cy="80549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graphicFrame>
            <p:nvGraphicFramePr>
              <p:cNvPr id="193" name="Диаграмма 192"/>
              <p:cNvGraphicFramePr/>
              <p:nvPr/>
            </p:nvGraphicFramePr>
            <p:xfrm>
              <a:off x="6531115" y="2561714"/>
              <a:ext cx="623355" cy="80549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7"/>
              </a:graphicData>
            </a:graphic>
          </p:graphicFrame>
          <p:sp>
            <p:nvSpPr>
              <p:cNvPr id="194" name="TextBox 52"/>
              <p:cNvSpPr txBox="1">
                <a:spLocks noChangeArrowheads="1"/>
              </p:cNvSpPr>
              <p:nvPr/>
            </p:nvSpPr>
            <p:spPr bwMode="auto">
              <a:xfrm>
                <a:off x="4928202" y="3669273"/>
                <a:ext cx="2052655" cy="4166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fontAlgn="b"/>
                <a:r>
                  <a:rPr lang="ru-RU" sz="900" b="1" i="1" dirty="0" smtClean="0">
                    <a:solidFill>
                      <a:srgbClr val="000000"/>
                    </a:solidFill>
                    <a:latin typeface="Arial (Основной текст)"/>
                  </a:rPr>
                  <a:t>Обратилось в поиске работы женщин, тыс.чел.</a:t>
                </a:r>
                <a:endParaRPr lang="ru-RU" sz="900" i="1" dirty="0">
                  <a:solidFill>
                    <a:srgbClr val="000000"/>
                  </a:solidFill>
                  <a:latin typeface="Arial (Основной текст)"/>
                </a:endParaRPr>
              </a:p>
            </p:txBody>
          </p:sp>
        </p:grpSp>
        <p:sp>
          <p:nvSpPr>
            <p:cNvPr id="195" name="TextBox 52"/>
            <p:cNvSpPr txBox="1">
              <a:spLocks noChangeArrowheads="1"/>
            </p:cNvSpPr>
            <p:nvPr/>
          </p:nvSpPr>
          <p:spPr bwMode="auto">
            <a:xfrm>
              <a:off x="7002827" y="3586139"/>
              <a:ext cx="2143108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b"/>
              <a:r>
                <a:rPr lang="ru-RU" sz="900" b="1" i="1" dirty="0" smtClean="0">
                  <a:solidFill>
                    <a:srgbClr val="000000"/>
                  </a:solidFill>
                  <a:latin typeface="Arial (Основной текст)"/>
                </a:rPr>
                <a:t>Уровень трудоустройства, %</a:t>
              </a:r>
              <a:endParaRPr lang="ru-RU" sz="900" i="1" dirty="0">
                <a:solidFill>
                  <a:srgbClr val="000000"/>
                </a:solidFill>
                <a:latin typeface="Arial (Основной текст)"/>
              </a:endParaRPr>
            </a:p>
          </p:txBody>
        </p:sp>
      </p:grpSp>
      <p:graphicFrame>
        <p:nvGraphicFramePr>
          <p:cNvPr id="196" name="Таблица 195"/>
          <p:cNvGraphicFramePr>
            <a:graphicFrameLocks noGrp="1"/>
          </p:cNvGraphicFramePr>
          <p:nvPr/>
        </p:nvGraphicFramePr>
        <p:xfrm>
          <a:off x="251520" y="3284984"/>
          <a:ext cx="8678552" cy="72008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8678552"/>
              </a:tblGrid>
              <a:tr h="720080">
                <a:tc>
                  <a:txBody>
                    <a:bodyPr/>
                    <a:lstStyle/>
                    <a:p>
                      <a:pPr marL="0" indent="180975" algn="just">
                        <a:defRPr/>
                      </a:pPr>
                      <a:r>
                        <a:rPr lang="ru-RU" sz="1200" b="1" i="1" dirty="0" smtClean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 (Основной текст)"/>
                          <a:cs typeface="Arial" pitchFamily="34" charset="0"/>
                        </a:rPr>
                        <a:t>В рамках </a:t>
                      </a:r>
                      <a:r>
                        <a:rPr lang="ru-RU" sz="1200" b="1" i="1" baseline="0" dirty="0" smtClean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 (Основной текст)"/>
                          <a:cs typeface="Arial" pitchFamily="34" charset="0"/>
                        </a:rPr>
                        <a:t>мероприятия по обучению женщин в период отпуска по уходу за ребенком </a:t>
                      </a:r>
                      <a:r>
                        <a:rPr lang="ru-RU" sz="1200" i="1" dirty="0" smtClean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 (Основной текст)"/>
                        </a:rPr>
                        <a:t>до достижения им возраста 3-х лет за 5 лет </a:t>
                      </a:r>
                      <a:r>
                        <a:rPr lang="ru-RU" sz="1200" b="1" i="1" baseline="0" dirty="0" smtClean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 (Основной текст)"/>
                          <a:cs typeface="Arial" pitchFamily="34" charset="0"/>
                        </a:rPr>
                        <a:t>о</a:t>
                      </a:r>
                      <a:r>
                        <a:rPr lang="ru-RU" sz="1200" i="1" dirty="0" smtClean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 (Основной текст)"/>
                        </a:rPr>
                        <a:t>рганизовано профессиональное обучение и дополнительное профессиональное образование </a:t>
                      </a:r>
                      <a:r>
                        <a:rPr lang="ru-RU" sz="1400" i="1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rial (Основной текст)"/>
                        </a:rPr>
                        <a:t>1547 женщин</a:t>
                      </a:r>
                      <a:r>
                        <a:rPr lang="ru-RU" sz="1200" i="1" dirty="0" smtClean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 (Основной текст)"/>
                        </a:rPr>
                        <a:t>, после</a:t>
                      </a:r>
                      <a:r>
                        <a:rPr lang="ru-RU" sz="1200" i="1" baseline="0" dirty="0" smtClean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 (Основной текст)"/>
                        </a:rPr>
                        <a:t> обучения приступили к работе – 1043 человека или 67,4%.</a:t>
                      </a:r>
                      <a:endParaRPr lang="ru-RU" sz="1200" i="1" dirty="0" smtClean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 (Основной текст)"/>
                      </a:endParaRPr>
                    </a:p>
                  </a:txBody>
                  <a:tcPr marL="77041" marR="77041" marT="36481" marB="36481">
                    <a:gradFill>
                      <a:gsLst>
                        <a:gs pos="0">
                          <a:srgbClr val="C1DAFF"/>
                        </a:gs>
                        <a:gs pos="53000">
                          <a:srgbClr val="E7F1FF"/>
                        </a:gs>
                        <a:gs pos="83000">
                          <a:srgbClr val="E7F1FF"/>
                        </a:gs>
                        <a:gs pos="100000">
                          <a:srgbClr val="E7F1FF"/>
                        </a:gs>
                      </a:gsLst>
                      <a:lin ang="16200000" scaled="0"/>
                    </a:gradFill>
                  </a:tcPr>
                </a:tc>
              </a:tr>
            </a:tbl>
          </a:graphicData>
        </a:graphic>
      </p:graphicFrame>
      <p:grpSp>
        <p:nvGrpSpPr>
          <p:cNvPr id="4" name="Группа 206"/>
          <p:cNvGrpSpPr/>
          <p:nvPr/>
        </p:nvGrpSpPr>
        <p:grpSpPr>
          <a:xfrm>
            <a:off x="251520" y="4653136"/>
            <a:ext cx="5400600" cy="1944216"/>
            <a:chOff x="1414104" y="4506453"/>
            <a:chExt cx="5632054" cy="2016224"/>
          </a:xfrm>
        </p:grpSpPr>
        <p:graphicFrame>
          <p:nvGraphicFramePr>
            <p:cNvPr id="198" name="Диаграмма 197"/>
            <p:cNvGraphicFramePr/>
            <p:nvPr/>
          </p:nvGraphicFramePr>
          <p:xfrm>
            <a:off x="1414104" y="4506453"/>
            <a:ext cx="5632054" cy="201622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sp>
          <p:nvSpPr>
            <p:cNvPr id="199" name="Прямоугольник 148"/>
            <p:cNvSpPr>
              <a:spLocks noChangeArrowheads="1"/>
            </p:cNvSpPr>
            <p:nvPr/>
          </p:nvSpPr>
          <p:spPr bwMode="auto">
            <a:xfrm>
              <a:off x="3666926" y="5178528"/>
              <a:ext cx="375470" cy="256029"/>
            </a:xfrm>
            <a:prstGeom prst="ellipse">
              <a:avLst/>
            </a:prstGeom>
            <a:solidFill>
              <a:schemeClr val="bg1"/>
            </a:solidFill>
            <a:ln>
              <a:headEnd/>
              <a:tailEnd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 defTabSz="901829">
                <a:defRPr/>
              </a:pPr>
              <a:r>
                <a:rPr lang="ru-RU" sz="1000" b="1" dirty="0" smtClean="0">
                  <a:solidFill>
                    <a:schemeClr val="tx2">
                      <a:lumMod val="90000"/>
                      <a:lumOff val="10000"/>
                    </a:schemeClr>
                  </a:solidFill>
                  <a:cs typeface="Arial" pitchFamily="34" charset="0"/>
                </a:rPr>
                <a:t>77%</a:t>
              </a:r>
              <a:endParaRPr lang="ru-RU" sz="1000" b="1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0" name="Прямоугольник 148"/>
            <p:cNvSpPr>
              <a:spLocks noChangeArrowheads="1"/>
            </p:cNvSpPr>
            <p:nvPr/>
          </p:nvSpPr>
          <p:spPr bwMode="auto">
            <a:xfrm>
              <a:off x="2991079" y="5402553"/>
              <a:ext cx="375470" cy="243280"/>
            </a:xfrm>
            <a:prstGeom prst="ellipse">
              <a:avLst/>
            </a:prstGeom>
            <a:solidFill>
              <a:schemeClr val="bg1"/>
            </a:solidFill>
            <a:ln>
              <a:headEnd/>
              <a:tailEnd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 defTabSz="901829">
                <a:defRPr/>
              </a:pPr>
              <a:r>
                <a:rPr lang="ru-RU" sz="1000" b="1" dirty="0" smtClean="0">
                  <a:solidFill>
                    <a:schemeClr val="tx2">
                      <a:lumMod val="90000"/>
                      <a:lumOff val="10000"/>
                    </a:schemeClr>
                  </a:solidFill>
                  <a:cs typeface="Arial" pitchFamily="34" charset="0"/>
                </a:rPr>
                <a:t>66%</a:t>
              </a:r>
              <a:endParaRPr lang="ru-RU" sz="1000" b="1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1" name="Прямоугольник 148"/>
            <p:cNvSpPr>
              <a:spLocks noChangeArrowheads="1"/>
            </p:cNvSpPr>
            <p:nvPr/>
          </p:nvSpPr>
          <p:spPr bwMode="auto">
            <a:xfrm>
              <a:off x="2240139" y="5701252"/>
              <a:ext cx="357412" cy="288031"/>
            </a:xfrm>
            <a:prstGeom prst="ellipse">
              <a:avLst/>
            </a:prstGeom>
            <a:solidFill>
              <a:schemeClr val="bg1"/>
            </a:solidFill>
            <a:ln>
              <a:headEnd/>
              <a:tailEnd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 defTabSz="901829">
                <a:defRPr/>
              </a:pPr>
              <a:r>
                <a:rPr lang="ru-RU" sz="1000" b="1" dirty="0" smtClean="0">
                  <a:solidFill>
                    <a:schemeClr val="tx2">
                      <a:lumMod val="90000"/>
                      <a:lumOff val="10000"/>
                    </a:schemeClr>
                  </a:solidFill>
                  <a:cs typeface="Arial" pitchFamily="34" charset="0"/>
                </a:rPr>
                <a:t>75%</a:t>
              </a:r>
              <a:endParaRPr lang="ru-RU" sz="1000" b="1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2" name="Прямоугольник 148"/>
            <p:cNvSpPr>
              <a:spLocks noChangeArrowheads="1"/>
            </p:cNvSpPr>
            <p:nvPr/>
          </p:nvSpPr>
          <p:spPr bwMode="auto">
            <a:xfrm>
              <a:off x="1564292" y="5925277"/>
              <a:ext cx="360040" cy="288032"/>
            </a:xfrm>
            <a:prstGeom prst="ellipse">
              <a:avLst/>
            </a:prstGeom>
            <a:solidFill>
              <a:schemeClr val="bg1"/>
            </a:solidFill>
            <a:ln>
              <a:headEnd/>
              <a:tailEnd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 defTabSz="901829">
                <a:defRPr/>
              </a:pPr>
              <a:r>
                <a:rPr lang="ru-RU" sz="1000" b="1" dirty="0" smtClean="0">
                  <a:solidFill>
                    <a:schemeClr val="tx2">
                      <a:lumMod val="90000"/>
                      <a:lumOff val="10000"/>
                    </a:schemeClr>
                  </a:solidFill>
                  <a:cs typeface="Arial" pitchFamily="34" charset="0"/>
                </a:rPr>
                <a:t>57%</a:t>
              </a:r>
              <a:endParaRPr lang="ru-RU" sz="1000" b="1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endParaRPr>
            </a:p>
          </p:txBody>
        </p:sp>
      </p:grpSp>
      <p:graphicFrame>
        <p:nvGraphicFramePr>
          <p:cNvPr id="204" name="Таблица 203"/>
          <p:cNvGraphicFramePr>
            <a:graphicFrameLocks noGrp="1"/>
          </p:cNvGraphicFramePr>
          <p:nvPr/>
        </p:nvGraphicFramePr>
        <p:xfrm>
          <a:off x="5796136" y="4077072"/>
          <a:ext cx="3205052" cy="230425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205052"/>
              </a:tblGrid>
              <a:tr h="230425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1" i="0" dirty="0" smtClean="0">
                          <a:solidFill>
                            <a:srgbClr val="740000"/>
                          </a:solidFill>
                          <a:latin typeface="Arial (Основной текст)"/>
                          <a:cs typeface="Arial" pitchFamily="34" charset="0"/>
                        </a:rPr>
                        <a:t>На профессиональное</a:t>
                      </a:r>
                      <a:r>
                        <a:rPr lang="ru-RU" sz="1400" b="1" i="0" baseline="0" dirty="0" smtClean="0">
                          <a:solidFill>
                            <a:srgbClr val="740000"/>
                          </a:solidFill>
                          <a:latin typeface="Arial (Основной текст)"/>
                          <a:cs typeface="Arial" pitchFamily="34" charset="0"/>
                        </a:rPr>
                        <a:t> </a:t>
                      </a:r>
                      <a:r>
                        <a:rPr lang="ru-RU" sz="1400" b="1" i="0" dirty="0" smtClean="0">
                          <a:solidFill>
                            <a:srgbClr val="740000"/>
                          </a:solidFill>
                          <a:latin typeface="Arial (Основной текст)"/>
                          <a:cs typeface="Arial" pitchFamily="34" charset="0"/>
                        </a:rPr>
                        <a:t>обучение по востребованным профессиям на рынке труда</a:t>
                      </a:r>
                      <a:r>
                        <a:rPr lang="ru-RU" sz="1400" b="1" i="0" baseline="0" dirty="0" smtClean="0">
                          <a:solidFill>
                            <a:srgbClr val="740000"/>
                          </a:solidFill>
                          <a:latin typeface="Arial (Основной текст)"/>
                          <a:cs typeface="Arial" pitchFamily="34" charset="0"/>
                        </a:rPr>
                        <a:t> в 2017 году направлено 25 граждан пенсионного возраста, желающих возобновить трудовую деятельность.</a:t>
                      </a:r>
                      <a:endParaRPr lang="ru-RU" sz="1400" i="0" dirty="0" smtClean="0">
                        <a:solidFill>
                          <a:srgbClr val="740000"/>
                        </a:solidFill>
                        <a:latin typeface="Arial (Основной текст)"/>
                      </a:endParaRPr>
                    </a:p>
                  </a:txBody>
                  <a:tcPr marL="77041" marR="77041" marT="36481" marB="36481" anchor="ctr">
                    <a:solidFill>
                      <a:srgbClr val="CBA9E5"/>
                    </a:solidFill>
                  </a:tcPr>
                </a:tc>
              </a:tr>
            </a:tbl>
          </a:graphicData>
        </a:graphic>
      </p:graphicFrame>
      <p:sp>
        <p:nvSpPr>
          <p:cNvPr id="210" name="Нижний колонтитул 20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1" name="Номер слайда 25"/>
          <p:cNvSpPr>
            <a:spLocks noGrp="1"/>
          </p:cNvSpPr>
          <p:nvPr>
            <p:ph type="sldNum" sz="quarter" idx="4294967295"/>
          </p:nvPr>
        </p:nvSpPr>
        <p:spPr>
          <a:xfrm>
            <a:off x="7020272" y="6669360"/>
            <a:ext cx="1905000" cy="18864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ts val="1500"/>
              </a:lnSpc>
              <a:defRPr/>
            </a:pPr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96" name="TextBox 95"/>
          <p:cNvSpPr txBox="1"/>
          <p:nvPr/>
        </p:nvSpPr>
        <p:spPr>
          <a:xfrm>
            <a:off x="-540568" y="4365104"/>
            <a:ext cx="6336704" cy="432048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lIns="36234" tIns="36234" rIns="0" bIns="36234" anchor="ctr"/>
          <a:lstStyle/>
          <a:p>
            <a:pPr algn="ctr" defTabSz="933719">
              <a:defRPr/>
            </a:pPr>
            <a:r>
              <a:rPr lang="ru-RU" sz="1200" b="1" dirty="0" smtClean="0">
                <a:latin typeface="Arial (Основной текст)"/>
                <a:cs typeface="Tahoma" pitchFamily="34" charset="0"/>
              </a:rPr>
              <a:t>Численность женщин, прошедших профессиональное обучение</a:t>
            </a:r>
            <a:endParaRPr lang="ru-RU" sz="1200" b="1" dirty="0">
              <a:latin typeface="Arial (Основной текст)"/>
              <a:cs typeface="Tahoma" pitchFamily="34" charset="0"/>
            </a:endParaRPr>
          </a:p>
        </p:txBody>
      </p:sp>
      <p:sp>
        <p:nvSpPr>
          <p:cNvPr id="97" name="Прямоугольник 17"/>
          <p:cNvSpPr>
            <a:spLocks noChangeArrowheads="1"/>
          </p:cNvSpPr>
          <p:nvPr/>
        </p:nvSpPr>
        <p:spPr bwMode="auto">
          <a:xfrm>
            <a:off x="1115617" y="225587"/>
            <a:ext cx="8028220" cy="573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0" sy="1000" algn="ctr">
              <a:srgbClr val="000000"/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11033" tIns="55516" rIns="111033" bIns="55516">
            <a:spAutoFit/>
          </a:bodyPr>
          <a:lstStyle/>
          <a:p>
            <a:pPr algn="ctr" defTabSz="912755" eaLnBrk="0" hangingPunct="0">
              <a:lnSpc>
                <a:spcPts val="1800"/>
              </a:lnSpc>
            </a:pPr>
            <a:r>
              <a:rPr lang="ru-RU" sz="1600" b="1" dirty="0" smtClean="0">
                <a:solidFill>
                  <a:schemeClr val="tx2"/>
                </a:solidFill>
                <a:cs typeface="Times New Roman" pitchFamily="18" charset="0"/>
              </a:rPr>
              <a:t>Создание условий для совмещения женщинами, имеющими малолетних детей трудовой деятельности и воспитания детей</a:t>
            </a:r>
          </a:p>
        </p:txBody>
      </p:sp>
      <p:sp>
        <p:nvSpPr>
          <p:cNvPr id="246" name="Прямоугольник 245"/>
          <p:cNvSpPr/>
          <p:nvPr/>
        </p:nvSpPr>
        <p:spPr>
          <a:xfrm>
            <a:off x="5580112" y="980728"/>
            <a:ext cx="45878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endParaRPr lang="ru-RU" sz="1100" b="1" dirty="0" smtClean="0">
              <a:solidFill>
                <a:srgbClr val="000000"/>
              </a:solidFill>
            </a:endParaRPr>
          </a:p>
          <a:p>
            <a:pPr algn="ctr" fontAlgn="b"/>
            <a:endParaRPr lang="ru-RU" sz="1100" b="1" dirty="0" smtClean="0">
              <a:solidFill>
                <a:srgbClr val="000000"/>
              </a:solidFill>
            </a:endParaRPr>
          </a:p>
          <a:p>
            <a:pPr algn="ctr" fontAlgn="b"/>
            <a:r>
              <a:rPr lang="ru-RU" sz="1100" b="1" dirty="0" smtClean="0">
                <a:solidFill>
                  <a:srgbClr val="000000"/>
                </a:solidFill>
              </a:rPr>
              <a:t>41,4</a:t>
            </a:r>
            <a:endParaRPr lang="ru-RU" sz="1100" b="1" dirty="0">
              <a:solidFill>
                <a:srgbClr val="000000"/>
              </a:solidFill>
            </a:endParaRPr>
          </a:p>
        </p:txBody>
      </p:sp>
      <p:cxnSp>
        <p:nvCxnSpPr>
          <p:cNvPr id="257" name="Прямая со стрелкой 256"/>
          <p:cNvCxnSpPr/>
          <p:nvPr/>
        </p:nvCxnSpPr>
        <p:spPr bwMode="auto">
          <a:xfrm>
            <a:off x="2843808" y="5517232"/>
            <a:ext cx="360040" cy="72008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cxnSp>
      <p:cxnSp>
        <p:nvCxnSpPr>
          <p:cNvPr id="87" name="Прямая соединительная линия 86"/>
          <p:cNvCxnSpPr/>
          <p:nvPr/>
        </p:nvCxnSpPr>
        <p:spPr bwMode="auto">
          <a:xfrm>
            <a:off x="1979712" y="1412776"/>
            <a:ext cx="1296144" cy="72008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Прямоугольник 84"/>
          <p:cNvSpPr/>
          <p:nvPr/>
        </p:nvSpPr>
        <p:spPr bwMode="auto">
          <a:xfrm>
            <a:off x="1475656" y="3068960"/>
            <a:ext cx="335313" cy="101858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 cap="rnd" cmpd="sng" algn="ctr">
            <a:noFill/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h="25400"/>
          </a:sp3d>
        </p:spPr>
        <p:txBody>
          <a:bodyPr lIns="91435" tIns="45717" rIns="91435" bIns="45717"/>
          <a:lstStyle/>
          <a:p>
            <a:pPr algn="ctr">
              <a:defRPr/>
            </a:pPr>
            <a:endParaRPr lang="ru-RU" sz="900" dirty="0">
              <a:latin typeface="Arial (Основной текст)"/>
            </a:endParaRPr>
          </a:p>
        </p:txBody>
      </p:sp>
      <p:cxnSp>
        <p:nvCxnSpPr>
          <p:cNvPr id="89" name="Прямая соединительная линия 88"/>
          <p:cNvCxnSpPr/>
          <p:nvPr/>
        </p:nvCxnSpPr>
        <p:spPr bwMode="auto">
          <a:xfrm>
            <a:off x="3275856" y="1484784"/>
            <a:ext cx="1224136" cy="216024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Прямоугольник 148"/>
          <p:cNvSpPr>
            <a:spLocks noChangeArrowheads="1"/>
          </p:cNvSpPr>
          <p:nvPr/>
        </p:nvSpPr>
        <p:spPr bwMode="auto">
          <a:xfrm>
            <a:off x="2483768" y="1268760"/>
            <a:ext cx="429420" cy="288032"/>
          </a:xfrm>
          <a:prstGeom prst="ellipse">
            <a:avLst/>
          </a:prstGeom>
          <a:solidFill>
            <a:schemeClr val="bg1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 defTabSz="901829">
              <a:defRPr/>
            </a:pPr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-5,1%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 bwMode="auto">
          <a:xfrm>
            <a:off x="5292080" y="1556792"/>
            <a:ext cx="784500" cy="976193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 cap="rnd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/>
            <a:tailEnd type="triangle" w="med" len="lg"/>
          </a:ln>
          <a:effectLst/>
          <a:scene3d>
            <a:camera prst="orthographicFront"/>
            <a:lightRig rig="threePt" dir="t"/>
          </a:scene3d>
          <a:sp3d>
            <a:bevelT h="25400"/>
          </a:sp3d>
        </p:spPr>
        <p:txBody>
          <a:bodyPr/>
          <a:lstStyle/>
          <a:p>
            <a:pPr algn="ctr">
              <a:defRPr/>
            </a:pPr>
            <a:endParaRPr lang="ru-RU" sz="1000" dirty="0"/>
          </a:p>
        </p:txBody>
      </p:sp>
      <p:sp>
        <p:nvSpPr>
          <p:cNvPr id="117" name="Прямоугольник 116"/>
          <p:cNvSpPr/>
          <p:nvPr/>
        </p:nvSpPr>
        <p:spPr bwMode="auto">
          <a:xfrm>
            <a:off x="5508104" y="2060848"/>
            <a:ext cx="576064" cy="504056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 cap="rnd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/>
            <a:tailEnd type="triangle" w="med" len="lg"/>
          </a:ln>
          <a:effectLst/>
          <a:scene3d>
            <a:camera prst="orthographicFront"/>
            <a:lightRig rig="threePt" dir="t"/>
          </a:scene3d>
          <a:sp3d>
            <a:bevelT h="25400"/>
          </a:sp3d>
        </p:spPr>
        <p:txBody>
          <a:bodyPr/>
          <a:lstStyle/>
          <a:p>
            <a:pPr algn="ctr">
              <a:defRPr/>
            </a:pPr>
            <a:endParaRPr lang="ru-RU" sz="1000" dirty="0"/>
          </a:p>
        </p:txBody>
      </p:sp>
      <p:graphicFrame>
        <p:nvGraphicFramePr>
          <p:cNvPr id="157" name="Диаграмма 156"/>
          <p:cNvGraphicFramePr/>
          <p:nvPr/>
        </p:nvGraphicFramePr>
        <p:xfrm>
          <a:off x="5436096" y="1988840"/>
          <a:ext cx="792088" cy="576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00" name="TextBox 31"/>
          <p:cNvSpPr txBox="1">
            <a:spLocks noChangeArrowheads="1"/>
          </p:cNvSpPr>
          <p:nvPr/>
        </p:nvSpPr>
        <p:spPr bwMode="auto">
          <a:xfrm>
            <a:off x="5148064" y="2492896"/>
            <a:ext cx="11521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">
              <a:lnSpc>
                <a:spcPts val="1200"/>
              </a:lnSpc>
            </a:pPr>
            <a:r>
              <a:rPr lang="ru-RU" sz="1000" b="1" dirty="0" smtClean="0">
                <a:solidFill>
                  <a:srgbClr val="000000"/>
                </a:solidFill>
              </a:rPr>
              <a:t>2016 год</a:t>
            </a:r>
            <a:endParaRPr lang="ru-RU" sz="1000" dirty="0"/>
          </a:p>
        </p:txBody>
      </p:sp>
      <p:sp>
        <p:nvSpPr>
          <p:cNvPr id="65" name="TextBox 36"/>
          <p:cNvSpPr txBox="1">
            <a:spLocks noChangeArrowheads="1"/>
          </p:cNvSpPr>
          <p:nvPr/>
        </p:nvSpPr>
        <p:spPr bwMode="auto">
          <a:xfrm>
            <a:off x="5508104" y="1844824"/>
            <a:ext cx="64807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100" b="1" dirty="0" smtClean="0">
                <a:solidFill>
                  <a:srgbClr val="000000"/>
                </a:solidFill>
              </a:rPr>
              <a:t>22,6</a:t>
            </a:r>
          </a:p>
        </p:txBody>
      </p:sp>
      <p:sp>
        <p:nvSpPr>
          <p:cNvPr id="66" name="Прямоугольник 148"/>
          <p:cNvSpPr>
            <a:spLocks noChangeArrowheads="1"/>
          </p:cNvSpPr>
          <p:nvPr/>
        </p:nvSpPr>
        <p:spPr bwMode="auto">
          <a:xfrm>
            <a:off x="3779912" y="5877272"/>
            <a:ext cx="360040" cy="246885"/>
          </a:xfrm>
          <a:prstGeom prst="ellipse">
            <a:avLst/>
          </a:prstGeom>
          <a:solidFill>
            <a:schemeClr val="bg1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 defTabSz="901829">
              <a:defRPr/>
            </a:pPr>
            <a:r>
              <a:rPr lang="ru-RU" sz="1000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52%</a:t>
            </a:r>
            <a:endParaRPr lang="ru-RU" sz="1000" b="1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 bwMode="auto">
          <a:xfrm>
            <a:off x="6228184" y="1772816"/>
            <a:ext cx="784500" cy="760169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 cap="rnd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/>
            <a:tailEnd type="triangle" w="med" len="lg"/>
          </a:ln>
          <a:effectLst/>
          <a:scene3d>
            <a:camera prst="orthographicFront"/>
            <a:lightRig rig="threePt" dir="t"/>
          </a:scene3d>
          <a:sp3d>
            <a:bevelT h="25400"/>
          </a:sp3d>
        </p:spPr>
        <p:txBody>
          <a:bodyPr/>
          <a:lstStyle/>
          <a:p>
            <a:pPr algn="ctr">
              <a:defRPr/>
            </a:pPr>
            <a:endParaRPr lang="ru-RU" sz="1000" dirty="0"/>
          </a:p>
        </p:txBody>
      </p:sp>
      <p:sp>
        <p:nvSpPr>
          <p:cNvPr id="69" name="Прямоугольник 68"/>
          <p:cNvSpPr/>
          <p:nvPr/>
        </p:nvSpPr>
        <p:spPr bwMode="auto">
          <a:xfrm>
            <a:off x="6444208" y="2060848"/>
            <a:ext cx="576064" cy="504056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 cap="rnd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/>
            <a:tailEnd type="triangle" w="med" len="lg"/>
          </a:ln>
          <a:effectLst/>
          <a:scene3d>
            <a:camera prst="orthographicFront"/>
            <a:lightRig rig="threePt" dir="t"/>
          </a:scene3d>
          <a:sp3d>
            <a:bevelT h="25400"/>
          </a:sp3d>
        </p:spPr>
        <p:txBody>
          <a:bodyPr/>
          <a:lstStyle/>
          <a:p>
            <a:pPr algn="ctr">
              <a:defRPr/>
            </a:pPr>
            <a:endParaRPr lang="ru-RU" sz="1000" dirty="0"/>
          </a:p>
        </p:txBody>
      </p:sp>
      <p:graphicFrame>
        <p:nvGraphicFramePr>
          <p:cNvPr id="68" name="Диаграмма 67"/>
          <p:cNvGraphicFramePr/>
          <p:nvPr/>
        </p:nvGraphicFramePr>
        <p:xfrm>
          <a:off x="6300192" y="1988840"/>
          <a:ext cx="792088" cy="576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70" name="TextBox 36"/>
          <p:cNvSpPr txBox="1">
            <a:spLocks noChangeArrowheads="1"/>
          </p:cNvSpPr>
          <p:nvPr/>
        </p:nvSpPr>
        <p:spPr bwMode="auto">
          <a:xfrm>
            <a:off x="6372200" y="1844824"/>
            <a:ext cx="64807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100" b="1" dirty="0" smtClean="0">
                <a:solidFill>
                  <a:srgbClr val="000000"/>
                </a:solidFill>
              </a:rPr>
              <a:t>17,0</a:t>
            </a:r>
          </a:p>
        </p:txBody>
      </p:sp>
      <p:sp>
        <p:nvSpPr>
          <p:cNvPr id="71" name="TextBox 36"/>
          <p:cNvSpPr txBox="1">
            <a:spLocks noChangeArrowheads="1"/>
          </p:cNvSpPr>
          <p:nvPr/>
        </p:nvSpPr>
        <p:spPr bwMode="auto">
          <a:xfrm>
            <a:off x="6228184" y="1556792"/>
            <a:ext cx="92733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100" b="1" dirty="0" smtClean="0">
                <a:solidFill>
                  <a:srgbClr val="000000"/>
                </a:solidFill>
              </a:rPr>
              <a:t>28,7</a:t>
            </a:r>
            <a:endParaRPr lang="ru-RU" sz="1100" b="1" dirty="0">
              <a:solidFill>
                <a:srgbClr val="000000"/>
              </a:solidFill>
            </a:endParaRPr>
          </a:p>
        </p:txBody>
      </p:sp>
      <p:sp>
        <p:nvSpPr>
          <p:cNvPr id="72" name="TextBox 31"/>
          <p:cNvSpPr txBox="1">
            <a:spLocks noChangeArrowheads="1"/>
          </p:cNvSpPr>
          <p:nvPr/>
        </p:nvSpPr>
        <p:spPr bwMode="auto">
          <a:xfrm>
            <a:off x="6156176" y="2492896"/>
            <a:ext cx="11521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">
              <a:lnSpc>
                <a:spcPts val="1200"/>
              </a:lnSpc>
            </a:pPr>
            <a:r>
              <a:rPr lang="ru-RU" sz="1000" b="1" dirty="0" smtClean="0">
                <a:solidFill>
                  <a:srgbClr val="000000"/>
                </a:solidFill>
              </a:rPr>
              <a:t>8 мес.2017 года</a:t>
            </a:r>
            <a:endParaRPr lang="ru-RU" sz="1000" dirty="0"/>
          </a:p>
        </p:txBody>
      </p:sp>
      <p:cxnSp>
        <p:nvCxnSpPr>
          <p:cNvPr id="209" name="Прямая со стрелкой 208"/>
          <p:cNvCxnSpPr/>
          <p:nvPr/>
        </p:nvCxnSpPr>
        <p:spPr bwMode="auto">
          <a:xfrm>
            <a:off x="4716016" y="1700808"/>
            <a:ext cx="1152128" cy="7200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cxnSp>
      <p:sp>
        <p:nvSpPr>
          <p:cNvPr id="95" name="Прямоугольник 148"/>
          <p:cNvSpPr>
            <a:spLocks noChangeArrowheads="1"/>
          </p:cNvSpPr>
          <p:nvPr/>
        </p:nvSpPr>
        <p:spPr bwMode="auto">
          <a:xfrm>
            <a:off x="4427984" y="1556792"/>
            <a:ext cx="429420" cy="288032"/>
          </a:xfrm>
          <a:prstGeom prst="ellipse">
            <a:avLst/>
          </a:prstGeom>
          <a:solidFill>
            <a:schemeClr val="bg1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 defTabSz="901829">
              <a:defRPr/>
            </a:pPr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+0,7%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76" name="Прямоугольник 148"/>
          <p:cNvSpPr>
            <a:spLocks noChangeArrowheads="1"/>
          </p:cNvSpPr>
          <p:nvPr/>
        </p:nvSpPr>
        <p:spPr bwMode="auto">
          <a:xfrm>
            <a:off x="5292080" y="1556792"/>
            <a:ext cx="429420" cy="288032"/>
          </a:xfrm>
          <a:prstGeom prst="ellipse">
            <a:avLst/>
          </a:prstGeom>
          <a:solidFill>
            <a:schemeClr val="bg1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 defTabSz="901829">
              <a:defRPr/>
            </a:pPr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-3,7%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77" name="Прямоугольник 148"/>
          <p:cNvSpPr>
            <a:spLocks noChangeArrowheads="1"/>
          </p:cNvSpPr>
          <p:nvPr/>
        </p:nvSpPr>
        <p:spPr bwMode="auto">
          <a:xfrm>
            <a:off x="3563888" y="1484784"/>
            <a:ext cx="429420" cy="288032"/>
          </a:xfrm>
          <a:prstGeom prst="ellipse">
            <a:avLst/>
          </a:prstGeom>
          <a:solidFill>
            <a:schemeClr val="bg1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 defTabSz="901829">
              <a:defRPr/>
            </a:pPr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-7,9%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</p:txBody>
      </p:sp>
      <p:cxnSp>
        <p:nvCxnSpPr>
          <p:cNvPr id="80" name="Прямая соединительная линия 79"/>
          <p:cNvCxnSpPr/>
          <p:nvPr/>
        </p:nvCxnSpPr>
        <p:spPr bwMode="auto">
          <a:xfrm flipH="1">
            <a:off x="971600" y="5517232"/>
            <a:ext cx="1872208" cy="648072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1" name="Прямоугольник 148"/>
          <p:cNvSpPr>
            <a:spLocks noChangeArrowheads="1"/>
          </p:cNvSpPr>
          <p:nvPr/>
        </p:nvSpPr>
        <p:spPr bwMode="auto">
          <a:xfrm>
            <a:off x="3059832" y="5733256"/>
            <a:ext cx="360040" cy="246885"/>
          </a:xfrm>
          <a:prstGeom prst="ellipse">
            <a:avLst/>
          </a:prstGeom>
          <a:solidFill>
            <a:schemeClr val="bg1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 defTabSz="901829">
              <a:defRPr/>
            </a:pPr>
            <a:r>
              <a:rPr lang="ru-RU" sz="1000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70,5%</a:t>
            </a:r>
            <a:endParaRPr lang="ru-RU" sz="1000" b="1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pic>
        <p:nvPicPr>
          <p:cNvPr id="82" name="Picture 2" descr="http://www.irkobl.ru/irk/symbol/irkobl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95541" y="260653"/>
            <a:ext cx="57606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" name="TextBox 4"/>
          <p:cNvSpPr txBox="1">
            <a:spLocks noChangeArrowheads="1"/>
          </p:cNvSpPr>
          <p:nvPr/>
        </p:nvSpPr>
        <p:spPr bwMode="auto">
          <a:xfrm>
            <a:off x="5" y="908721"/>
            <a:ext cx="1312863" cy="276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77" tIns="45688" rIns="91377" bIns="45688">
            <a:spAutoFit/>
          </a:bodyPr>
          <a:lstStyle/>
          <a:p>
            <a:pPr algn="ctr">
              <a:defRPr/>
            </a:pPr>
            <a:r>
              <a:rPr lang="ru-RU" sz="6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itchFamily="34" charset="0"/>
                <a:cs typeface="Times New Roman" pitchFamily="18" charset="0"/>
              </a:rPr>
              <a:t>МИНИСТЕРСТВО ТРУДА И ЗАНЯТОСТИ ИРКУТСКОЙ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Прямоугольник 14"/>
          <p:cNvSpPr>
            <a:spLocks noChangeArrowheads="1"/>
          </p:cNvSpPr>
          <p:nvPr/>
        </p:nvSpPr>
        <p:spPr bwMode="auto">
          <a:xfrm>
            <a:off x="3923928" y="1844824"/>
            <a:ext cx="714380" cy="1564226"/>
          </a:xfrm>
          <a:prstGeom prst="rect">
            <a:avLst/>
          </a:prstGeom>
          <a:gradFill rotWithShape="1">
            <a:gsLst>
              <a:gs pos="0">
                <a:schemeClr val="bg1">
                  <a:lumMod val="65000"/>
                </a:schemeClr>
              </a:gs>
              <a:gs pos="50000">
                <a:srgbClr val="BACCF0"/>
              </a:gs>
              <a:gs pos="100000">
                <a:srgbClr val="DEE6F7"/>
              </a:gs>
            </a:gsLst>
            <a:lin ang="16200000" scaled="1"/>
          </a:gradFill>
          <a:ln w="9525" algn="ctr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215" tIns="45988" rIns="36215" bIns="45988"/>
          <a:lstStyle/>
          <a:p>
            <a:pPr algn="ctr" defTabSz="919794">
              <a:defRPr/>
            </a:pPr>
            <a:r>
              <a:rPr lang="ru-RU" sz="1400" dirty="0" smtClean="0">
                <a:solidFill>
                  <a:srgbClr val="000000"/>
                </a:solidFill>
                <a:cs typeface="Arial" pitchFamily="34" charset="0"/>
              </a:rPr>
              <a:t>2340</a:t>
            </a:r>
            <a:endParaRPr lang="ru-RU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2" name="Прямоугольник 14"/>
          <p:cNvSpPr>
            <a:spLocks noChangeArrowheads="1"/>
          </p:cNvSpPr>
          <p:nvPr/>
        </p:nvSpPr>
        <p:spPr bwMode="auto">
          <a:xfrm>
            <a:off x="2483768" y="1340768"/>
            <a:ext cx="714380" cy="2088232"/>
          </a:xfrm>
          <a:prstGeom prst="rect">
            <a:avLst/>
          </a:prstGeom>
          <a:gradFill rotWithShape="1">
            <a:gsLst>
              <a:gs pos="0">
                <a:schemeClr val="bg1">
                  <a:lumMod val="65000"/>
                </a:schemeClr>
              </a:gs>
              <a:gs pos="50000">
                <a:srgbClr val="BACCF0"/>
              </a:gs>
              <a:gs pos="100000">
                <a:srgbClr val="DEE6F7"/>
              </a:gs>
            </a:gsLst>
            <a:lin ang="16200000" scaled="1"/>
          </a:gradFill>
          <a:ln w="9525" algn="ctr">
            <a:noFill/>
            <a:round/>
            <a:headEnd/>
            <a:tailEnd/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215" tIns="45988" rIns="36215" bIns="45988"/>
          <a:lstStyle/>
          <a:p>
            <a:pPr algn="ctr" defTabSz="919794">
              <a:defRPr/>
            </a:pPr>
            <a:r>
              <a:rPr lang="ru-RU" sz="14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3755</a:t>
            </a:r>
            <a:endParaRPr lang="ru-RU" sz="1400" dirty="0">
              <a:solidFill>
                <a:srgbClr val="0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108" name="Прямоугольник 14"/>
          <p:cNvSpPr>
            <a:spLocks noChangeArrowheads="1"/>
          </p:cNvSpPr>
          <p:nvPr/>
        </p:nvSpPr>
        <p:spPr bwMode="auto">
          <a:xfrm>
            <a:off x="1043608" y="1124744"/>
            <a:ext cx="720080" cy="2297360"/>
          </a:xfrm>
          <a:prstGeom prst="rect">
            <a:avLst/>
          </a:prstGeom>
          <a:gradFill rotWithShape="1">
            <a:gsLst>
              <a:gs pos="0">
                <a:schemeClr val="bg1">
                  <a:lumMod val="65000"/>
                </a:schemeClr>
              </a:gs>
              <a:gs pos="50000">
                <a:srgbClr val="BACCF0"/>
              </a:gs>
              <a:gs pos="100000">
                <a:srgbClr val="DEE6F7"/>
              </a:gs>
            </a:gsLst>
            <a:lin ang="16200000" scaled="1"/>
          </a:gradFill>
          <a:ln w="9525" algn="ctr">
            <a:noFill/>
            <a:round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215" tIns="45988" rIns="36215" bIns="45988"/>
          <a:lstStyle/>
          <a:p>
            <a:pPr algn="ctr" defTabSz="919794">
              <a:defRPr/>
            </a:pPr>
            <a:r>
              <a:rPr lang="ru-RU" sz="14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3968</a:t>
            </a:r>
            <a:endParaRPr lang="ru-RU" sz="1400" dirty="0">
              <a:solidFill>
                <a:srgbClr val="000000"/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15373" name="Прямая соединительная линия 87"/>
          <p:cNvCxnSpPr>
            <a:cxnSpLocks noChangeShapeType="1"/>
          </p:cNvCxnSpPr>
          <p:nvPr/>
        </p:nvCxnSpPr>
        <p:spPr bwMode="auto">
          <a:xfrm>
            <a:off x="467544" y="3429000"/>
            <a:ext cx="4320480" cy="0"/>
          </a:xfrm>
          <a:prstGeom prst="line">
            <a:avLst/>
          </a:prstGeom>
          <a:noFill/>
          <a:ln w="9525" algn="ctr">
            <a:solidFill>
              <a:srgbClr val="0000CC"/>
            </a:solidFill>
            <a:prstDash val="sysDash"/>
            <a:round/>
            <a:headEnd/>
            <a:tailEnd/>
          </a:ln>
        </p:spPr>
      </p:cxnSp>
      <p:sp>
        <p:nvSpPr>
          <p:cNvPr id="15376" name="Прямоугольник 148"/>
          <p:cNvSpPr>
            <a:spLocks noChangeArrowheads="1"/>
          </p:cNvSpPr>
          <p:nvPr/>
        </p:nvSpPr>
        <p:spPr bwMode="auto">
          <a:xfrm>
            <a:off x="827584" y="3501008"/>
            <a:ext cx="714380" cy="2762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lIns="0" tIns="36215" rIns="0" bIns="0"/>
          <a:lstStyle/>
          <a:p>
            <a:pPr algn="ctr" defTabSz="918580"/>
            <a:r>
              <a:rPr lang="ru-RU" sz="1200" dirty="0" smtClean="0">
                <a:solidFill>
                  <a:srgbClr val="000000"/>
                </a:solidFill>
              </a:rPr>
              <a:t>2015 год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15377" name="Прямоугольник 148"/>
          <p:cNvSpPr>
            <a:spLocks noChangeArrowheads="1"/>
          </p:cNvSpPr>
          <p:nvPr/>
        </p:nvSpPr>
        <p:spPr bwMode="auto">
          <a:xfrm>
            <a:off x="2195736" y="3501008"/>
            <a:ext cx="785818" cy="2762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lIns="0" tIns="36215" rIns="0" bIns="0"/>
          <a:lstStyle/>
          <a:p>
            <a:pPr algn="ctr" defTabSz="918580"/>
            <a:r>
              <a:rPr lang="ru-RU" sz="1200" dirty="0" smtClean="0">
                <a:solidFill>
                  <a:srgbClr val="000000"/>
                </a:solidFill>
              </a:rPr>
              <a:t>2016 год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15379" name="Прямоугольник 43"/>
          <p:cNvSpPr>
            <a:spLocks noChangeArrowheads="1"/>
          </p:cNvSpPr>
          <p:nvPr/>
        </p:nvSpPr>
        <p:spPr bwMode="auto">
          <a:xfrm>
            <a:off x="5508104" y="980728"/>
            <a:ext cx="2808312" cy="648072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lIns="91963" tIns="45988" rIns="91963" bIns="45988" anchor="ctr"/>
          <a:lstStyle/>
          <a:p>
            <a:pPr defTabSz="918580"/>
            <a:r>
              <a:rPr lang="ru-RU" sz="1200" i="1" dirty="0">
                <a:solidFill>
                  <a:srgbClr val="000000"/>
                </a:solidFill>
              </a:rPr>
              <a:t>Обратилось в </a:t>
            </a:r>
            <a:r>
              <a:rPr lang="ru-RU" sz="1100" i="1" dirty="0" smtClean="0">
                <a:solidFill>
                  <a:srgbClr val="000000"/>
                </a:solidFill>
              </a:rPr>
              <a:t>поиске </a:t>
            </a:r>
            <a:r>
              <a:rPr lang="ru-RU" sz="1200" i="1" dirty="0" smtClean="0">
                <a:solidFill>
                  <a:srgbClr val="000000"/>
                </a:solidFill>
              </a:rPr>
              <a:t>работы, чел</a:t>
            </a:r>
            <a:r>
              <a:rPr lang="ru-RU" sz="1200" i="1" dirty="0">
                <a:solidFill>
                  <a:srgbClr val="000000"/>
                </a:solidFill>
              </a:rPr>
              <a:t>.</a:t>
            </a:r>
            <a:endParaRPr lang="en-US" sz="1200" i="1" dirty="0">
              <a:solidFill>
                <a:srgbClr val="000000"/>
              </a:solidFill>
            </a:endParaRPr>
          </a:p>
        </p:txBody>
      </p:sp>
      <p:sp>
        <p:nvSpPr>
          <p:cNvPr id="15380" name="Прямоугольник 43"/>
          <p:cNvSpPr>
            <a:spLocks noChangeArrowheads="1"/>
          </p:cNvSpPr>
          <p:nvPr/>
        </p:nvSpPr>
        <p:spPr bwMode="auto">
          <a:xfrm>
            <a:off x="5580112" y="2060848"/>
            <a:ext cx="1428761" cy="216024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lIns="91963" tIns="45988" rIns="91963" bIns="45988" anchor="ctr"/>
          <a:lstStyle/>
          <a:p>
            <a:pPr defTabSz="918580"/>
            <a:r>
              <a:rPr lang="ru-RU" sz="1100" dirty="0" smtClean="0">
                <a:solidFill>
                  <a:srgbClr val="000000"/>
                </a:solidFill>
              </a:rPr>
              <a:t>Динамика, </a:t>
            </a:r>
            <a:r>
              <a:rPr lang="ru-RU" sz="1100" dirty="0">
                <a:solidFill>
                  <a:srgbClr val="000000"/>
                </a:solidFill>
              </a:rPr>
              <a:t>%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5381" name="Прямоугольник 148"/>
          <p:cNvSpPr>
            <a:spLocks noChangeArrowheads="1"/>
          </p:cNvSpPr>
          <p:nvPr/>
        </p:nvSpPr>
        <p:spPr bwMode="auto">
          <a:xfrm>
            <a:off x="2915816" y="5949286"/>
            <a:ext cx="933450" cy="2762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lIns="0" tIns="36215" rIns="0" bIns="0"/>
          <a:lstStyle/>
          <a:p>
            <a:pPr algn="ctr" defTabSz="918580"/>
            <a:endParaRPr lang="ru-RU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15362" name="Диаграмма 8"/>
          <p:cNvGraphicFramePr>
            <a:graphicFrameLocks/>
          </p:cNvGraphicFramePr>
          <p:nvPr/>
        </p:nvGraphicFramePr>
        <p:xfrm>
          <a:off x="571506" y="6286506"/>
          <a:ext cx="3683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8" r:id="rId4" imgW="365792" imgH="329213" progId="Excel.Sheet.8">
                  <p:embed/>
                </p:oleObj>
              </mc:Choice>
              <mc:Fallback>
                <p:oleObj r:id="rId4" imgW="365792" imgH="329213" progId="Excel.Shee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6" y="6286506"/>
                        <a:ext cx="368300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4" name="Прямоугольник 148"/>
          <p:cNvSpPr>
            <a:spLocks noChangeArrowheads="1"/>
          </p:cNvSpPr>
          <p:nvPr/>
        </p:nvSpPr>
        <p:spPr bwMode="auto">
          <a:xfrm>
            <a:off x="3275856" y="3501008"/>
            <a:ext cx="1584176" cy="2762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lIns="0" tIns="36215" rIns="0" bIns="0"/>
          <a:lstStyle/>
          <a:p>
            <a:pPr algn="ctr" defTabSz="918580"/>
            <a:r>
              <a:rPr lang="ru-RU" sz="1200" dirty="0" smtClean="0">
                <a:solidFill>
                  <a:srgbClr val="000000"/>
                </a:solidFill>
              </a:rPr>
              <a:t>на 1 сентября </a:t>
            </a:r>
          </a:p>
          <a:p>
            <a:pPr algn="ctr" defTabSz="918580"/>
            <a:r>
              <a:rPr lang="ru-RU" sz="1200" dirty="0" smtClean="0">
                <a:solidFill>
                  <a:srgbClr val="000000"/>
                </a:solidFill>
              </a:rPr>
              <a:t>2017 года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15387" name="Прямоугольник 43"/>
          <p:cNvSpPr>
            <a:spLocks noChangeArrowheads="1"/>
          </p:cNvSpPr>
          <p:nvPr/>
        </p:nvSpPr>
        <p:spPr bwMode="auto">
          <a:xfrm>
            <a:off x="5508104" y="1772816"/>
            <a:ext cx="1872208" cy="216024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lIns="91963" tIns="45988" rIns="91963" bIns="45988" anchor="ctr"/>
          <a:lstStyle/>
          <a:p>
            <a:pPr defTabSz="918580"/>
            <a:r>
              <a:rPr lang="ru-RU" sz="1200" i="1" dirty="0" smtClean="0">
                <a:solidFill>
                  <a:srgbClr val="000000"/>
                </a:solidFill>
              </a:rPr>
              <a:t>Трудоустроено, чел</a:t>
            </a:r>
            <a:r>
              <a:rPr lang="ru-RU" sz="1200" i="1" dirty="0">
                <a:solidFill>
                  <a:srgbClr val="000000"/>
                </a:solidFill>
              </a:rPr>
              <a:t>.</a:t>
            </a:r>
            <a:endParaRPr lang="en-US" sz="1200" i="1" dirty="0">
              <a:solidFill>
                <a:srgbClr val="000000"/>
              </a:solidFill>
            </a:endParaRPr>
          </a:p>
        </p:txBody>
      </p:sp>
      <p:sp>
        <p:nvSpPr>
          <p:cNvPr id="99" name="Прямоугольник 14"/>
          <p:cNvSpPr>
            <a:spLocks noChangeArrowheads="1"/>
          </p:cNvSpPr>
          <p:nvPr/>
        </p:nvSpPr>
        <p:spPr bwMode="auto">
          <a:xfrm>
            <a:off x="5292080" y="2132856"/>
            <a:ext cx="216024" cy="144016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 algn="ctr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36215" tIns="45988" rIns="36215" bIns="45988"/>
          <a:lstStyle/>
          <a:p>
            <a:pPr algn="ctr" defTabSz="919794">
              <a:defRPr/>
            </a:pPr>
            <a:endParaRPr lang="ru-RU" sz="12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14" name="Прямоугольник 14"/>
          <p:cNvSpPr>
            <a:spLocks noChangeArrowheads="1"/>
          </p:cNvSpPr>
          <p:nvPr/>
        </p:nvSpPr>
        <p:spPr bwMode="auto">
          <a:xfrm>
            <a:off x="5292080" y="1196752"/>
            <a:ext cx="141170" cy="216024"/>
          </a:xfrm>
          <a:prstGeom prst="rect">
            <a:avLst/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rgbClr val="BACCF0"/>
              </a:gs>
              <a:gs pos="100000">
                <a:srgbClr val="DEE6F7"/>
              </a:gs>
            </a:gsLst>
            <a:lin ang="16200000" scaled="1"/>
          </a:gradFill>
          <a:ln w="9525" algn="ctr">
            <a:noFill/>
            <a:round/>
            <a:headEnd/>
            <a:tailEnd/>
          </a:ln>
          <a:effectLst/>
        </p:spPr>
        <p:txBody>
          <a:bodyPr lIns="36215" tIns="45988" rIns="36215" bIns="45988"/>
          <a:lstStyle/>
          <a:p>
            <a:pPr algn="ctr" defTabSz="919794">
              <a:defRPr/>
            </a:pPr>
            <a:endParaRPr lang="ru-RU" sz="1200" dirty="0">
              <a:solidFill>
                <a:srgbClr val="0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115" name="Прямоугольник 14"/>
          <p:cNvSpPr>
            <a:spLocks noChangeArrowheads="1"/>
          </p:cNvSpPr>
          <p:nvPr/>
        </p:nvSpPr>
        <p:spPr bwMode="auto">
          <a:xfrm>
            <a:off x="5292080" y="1772816"/>
            <a:ext cx="141166" cy="216018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5000"/>
                </a:schemeClr>
              </a:gs>
              <a:gs pos="46000">
                <a:schemeClr val="accent2">
                  <a:lumMod val="75000"/>
                </a:schemeClr>
              </a:gs>
              <a:gs pos="100000">
                <a:schemeClr val="tx2">
                  <a:lumMod val="50000"/>
                  <a:lumOff val="50000"/>
                </a:schemeClr>
              </a:gs>
            </a:gsLst>
            <a:lin ang="16200000" scaled="1"/>
            <a:tileRect/>
          </a:gradFill>
          <a:ln w="9525" algn="ctr">
            <a:noFill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36215" tIns="45988" rIns="36215" bIns="45988"/>
          <a:lstStyle/>
          <a:p>
            <a:pPr algn="ctr" defTabSz="919794">
              <a:defRPr/>
            </a:pPr>
            <a:endParaRPr lang="ru-RU" sz="1200" dirty="0">
              <a:solidFill>
                <a:srgbClr val="FFFFFF"/>
              </a:solidFill>
              <a:latin typeface="+mj-lt"/>
              <a:cs typeface="Arial" pitchFamily="34" charset="0"/>
            </a:endParaRPr>
          </a:p>
        </p:txBody>
      </p:sp>
      <p:sp>
        <p:nvSpPr>
          <p:cNvPr id="118" name="Прямоугольник 43"/>
          <p:cNvSpPr>
            <a:spLocks noChangeArrowheads="1"/>
          </p:cNvSpPr>
          <p:nvPr/>
        </p:nvSpPr>
        <p:spPr bwMode="auto">
          <a:xfrm>
            <a:off x="1043608" y="398337"/>
            <a:ext cx="6912768" cy="761186"/>
          </a:xfrm>
          <a:prstGeom prst="roundRect">
            <a:avLst>
              <a:gd name="adj" fmla="val 0"/>
            </a:avLst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lIns="36215" tIns="36215" rIns="0" bIns="36215" anchor="ctr"/>
          <a:lstStyle/>
          <a:p>
            <a:pPr algn="ctr" defTabSz="933184">
              <a:defRPr/>
            </a:pPr>
            <a:endParaRPr lang="ru-RU" b="1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sp>
        <p:nvSpPr>
          <p:cNvPr id="15400" name="Прямоугольник 148"/>
          <p:cNvSpPr>
            <a:spLocks noChangeArrowheads="1"/>
          </p:cNvSpPr>
          <p:nvPr/>
        </p:nvSpPr>
        <p:spPr bwMode="auto">
          <a:xfrm>
            <a:off x="4643444" y="6000750"/>
            <a:ext cx="933450" cy="2762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lIns="0" tIns="36215" rIns="0" bIns="0"/>
          <a:lstStyle/>
          <a:p>
            <a:pPr algn="ctr" defTabSz="918580"/>
            <a:endParaRPr lang="ru-RU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5401" name="Прямоугольник 148"/>
          <p:cNvSpPr>
            <a:spLocks noChangeArrowheads="1"/>
          </p:cNvSpPr>
          <p:nvPr/>
        </p:nvSpPr>
        <p:spPr bwMode="auto">
          <a:xfrm>
            <a:off x="6500832" y="5929336"/>
            <a:ext cx="933450" cy="2762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lIns="0" tIns="36215" rIns="0" bIns="0"/>
          <a:lstStyle/>
          <a:p>
            <a:pPr algn="ctr" defTabSz="918580"/>
            <a:endParaRPr lang="ru-RU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5403" name="Прямоугольник 148"/>
          <p:cNvSpPr>
            <a:spLocks noChangeArrowheads="1"/>
          </p:cNvSpPr>
          <p:nvPr/>
        </p:nvSpPr>
        <p:spPr bwMode="auto">
          <a:xfrm>
            <a:off x="5500694" y="6000750"/>
            <a:ext cx="933450" cy="2762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lIns="0" tIns="36215" rIns="0" bIns="0"/>
          <a:lstStyle/>
          <a:p>
            <a:pPr algn="ctr" defTabSz="918580"/>
            <a:endParaRPr lang="ru-RU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5406" name="Прямоугольник 148"/>
          <p:cNvSpPr>
            <a:spLocks noChangeArrowheads="1"/>
          </p:cNvSpPr>
          <p:nvPr/>
        </p:nvSpPr>
        <p:spPr bwMode="auto">
          <a:xfrm>
            <a:off x="7215188" y="6000750"/>
            <a:ext cx="933450" cy="2762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lIns="0" tIns="36215" rIns="0" bIns="0"/>
          <a:lstStyle/>
          <a:p>
            <a:pPr algn="ctr" defTabSz="918580"/>
            <a:endParaRPr lang="ru-RU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5407" name="Прямоугольник 148"/>
          <p:cNvSpPr>
            <a:spLocks noChangeArrowheads="1"/>
          </p:cNvSpPr>
          <p:nvPr/>
        </p:nvSpPr>
        <p:spPr bwMode="auto">
          <a:xfrm>
            <a:off x="8072438" y="6000750"/>
            <a:ext cx="933450" cy="2762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lIns="0" tIns="36215" rIns="0" bIns="0"/>
          <a:lstStyle/>
          <a:p>
            <a:pPr algn="ctr" defTabSz="918580"/>
            <a:endParaRPr lang="ru-RU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6" name="Номер слайда 1"/>
          <p:cNvSpPr txBox="1">
            <a:spLocks noGrp="1"/>
          </p:cNvSpPr>
          <p:nvPr/>
        </p:nvSpPr>
        <p:spPr bwMode="auto">
          <a:xfrm>
            <a:off x="7010400" y="6564266"/>
            <a:ext cx="2133600" cy="293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2" tIns="45691" rIns="91382" bIns="45691" anchor="ctr"/>
          <a:lstStyle/>
          <a:p>
            <a:pPr algn="r"/>
            <a:endParaRPr lang="ru-RU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Прямоугольник 148"/>
          <p:cNvSpPr>
            <a:spLocks noChangeArrowheads="1"/>
          </p:cNvSpPr>
          <p:nvPr/>
        </p:nvSpPr>
        <p:spPr bwMode="auto">
          <a:xfrm rot="2541939">
            <a:off x="5170418" y="2119851"/>
            <a:ext cx="236323" cy="157931"/>
          </a:xfrm>
          <a:prstGeom prst="ellipse">
            <a:avLst/>
          </a:prstGeom>
          <a:solidFill>
            <a:srgbClr val="A1B6F1"/>
          </a:solidFill>
          <a:ln w="9525" algn="ctr">
            <a:solidFill>
              <a:srgbClr val="A1B6F1"/>
            </a:solidFill>
            <a:round/>
            <a:headEnd/>
            <a:tailEnd/>
          </a:ln>
          <a:effectLst/>
        </p:spPr>
        <p:txBody>
          <a:bodyPr wrap="none" lIns="0" tIns="45691" rIns="0" bIns="45691" anchor="ctr"/>
          <a:lstStyle/>
          <a:p>
            <a:pPr algn="ctr" defTabSz="901129"/>
            <a:endParaRPr lang="ru-RU" sz="1100" dirty="0">
              <a:solidFill>
                <a:srgbClr val="FFFFFF"/>
              </a:solidFill>
              <a:latin typeface="Calibri" pitchFamily="34" charset="0"/>
            </a:endParaRPr>
          </a:p>
        </p:txBody>
      </p:sp>
      <p:graphicFrame>
        <p:nvGraphicFramePr>
          <p:cNvPr id="45063" name="Object 63"/>
          <p:cNvGraphicFramePr>
            <a:graphicFrameLocks/>
          </p:cNvGraphicFramePr>
          <p:nvPr/>
        </p:nvGraphicFramePr>
        <p:xfrm>
          <a:off x="5220072" y="2348880"/>
          <a:ext cx="360040" cy="360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9" r:id="rId6" imgW="999831" imgH="926672" progId="Excel.Sheet.8">
                  <p:embed/>
                </p:oleObj>
              </mc:Choice>
              <mc:Fallback>
                <p:oleObj r:id="rId6" imgW="999831" imgH="926672" progId="Excel.Sheet.8">
                  <p:embed/>
                  <p:pic>
                    <p:nvPicPr>
                      <p:cNvPr id="0" name="Picture 3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2348880"/>
                        <a:ext cx="360040" cy="3600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" name="Прямоугольник 104"/>
          <p:cNvSpPr/>
          <p:nvPr/>
        </p:nvSpPr>
        <p:spPr>
          <a:xfrm>
            <a:off x="5508104" y="2348880"/>
            <a:ext cx="2088232" cy="261552"/>
          </a:xfrm>
          <a:prstGeom prst="rect">
            <a:avLst/>
          </a:prstGeom>
        </p:spPr>
        <p:txBody>
          <a:bodyPr wrap="square" lIns="91382" tIns="45691" rIns="91382" bIns="45691">
            <a:spAutoFit/>
          </a:bodyPr>
          <a:lstStyle/>
          <a:p>
            <a:pPr defTabSz="918580"/>
            <a:r>
              <a:rPr lang="ru-RU" sz="1100" dirty="0" smtClean="0">
                <a:solidFill>
                  <a:srgbClr val="000000"/>
                </a:solidFill>
              </a:rPr>
              <a:t>Уровень трудоустройства, %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59" name="Прямоугольник 14"/>
          <p:cNvSpPr>
            <a:spLocks noChangeArrowheads="1"/>
          </p:cNvSpPr>
          <p:nvPr/>
        </p:nvSpPr>
        <p:spPr bwMode="auto">
          <a:xfrm>
            <a:off x="827584" y="1772816"/>
            <a:ext cx="643512" cy="1644724"/>
          </a:xfrm>
          <a:prstGeom prst="rect">
            <a:avLst/>
          </a:prstGeom>
          <a:solidFill>
            <a:srgbClr val="9EA6F4"/>
          </a:solidFill>
          <a:ln w="9525" algn="ctr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215" tIns="45988" rIns="36215" bIns="45988"/>
          <a:lstStyle/>
          <a:p>
            <a:pPr algn="ctr" defTabSz="919794">
              <a:defRPr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2910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93" name="Прямоугольник 14"/>
          <p:cNvSpPr>
            <a:spLocks noChangeArrowheads="1"/>
          </p:cNvSpPr>
          <p:nvPr/>
        </p:nvSpPr>
        <p:spPr bwMode="auto">
          <a:xfrm>
            <a:off x="611560" y="2708920"/>
            <a:ext cx="571504" cy="700130"/>
          </a:xfrm>
          <a:prstGeom prst="rect">
            <a:avLst/>
          </a:prstGeom>
          <a:gradFill>
            <a:gsLst>
              <a:gs pos="0">
                <a:schemeClr val="accent5">
                  <a:lumMod val="25000"/>
                </a:schemeClr>
              </a:gs>
              <a:gs pos="50000">
                <a:schemeClr val="accent2">
                  <a:lumMod val="75000"/>
                </a:schemeClr>
              </a:gs>
              <a:gs pos="100000">
                <a:schemeClr val="tx2">
                  <a:lumMod val="50000"/>
                  <a:lumOff val="50000"/>
                </a:schemeClr>
              </a:gs>
            </a:gsLst>
            <a:lin ang="16200000" scaled="1"/>
          </a:gradFill>
          <a:ln w="9525" algn="ctr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215" tIns="45988" rIns="36215" bIns="45988"/>
          <a:lstStyle/>
          <a:p>
            <a:pPr algn="ctr" defTabSz="919794">
              <a:defRPr/>
            </a:pPr>
            <a:r>
              <a:rPr lang="ru-RU" sz="1400" b="1" dirty="0" smtClean="0">
                <a:solidFill>
                  <a:srgbClr val="FFFFFF"/>
                </a:solidFill>
                <a:cs typeface="Arial" pitchFamily="34" charset="0"/>
              </a:rPr>
              <a:t>996</a:t>
            </a:r>
            <a:endParaRPr lang="ru-RU" sz="1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0" name="Прямоугольник 14"/>
          <p:cNvSpPr>
            <a:spLocks noChangeArrowheads="1"/>
          </p:cNvSpPr>
          <p:nvPr/>
        </p:nvSpPr>
        <p:spPr bwMode="auto">
          <a:xfrm>
            <a:off x="2339752" y="1916832"/>
            <a:ext cx="571504" cy="1500708"/>
          </a:xfrm>
          <a:prstGeom prst="rect">
            <a:avLst/>
          </a:prstGeom>
          <a:solidFill>
            <a:srgbClr val="9EA6F4"/>
          </a:solidFill>
          <a:ln w="9525" algn="ctr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215" tIns="45988" rIns="36215" bIns="45988"/>
          <a:lstStyle/>
          <a:p>
            <a:pPr algn="ctr" defTabSz="919794">
              <a:defRPr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2770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95" name="Прямоугольник 14"/>
          <p:cNvSpPr>
            <a:spLocks noChangeArrowheads="1"/>
          </p:cNvSpPr>
          <p:nvPr/>
        </p:nvSpPr>
        <p:spPr bwMode="auto">
          <a:xfrm>
            <a:off x="2051720" y="2636912"/>
            <a:ext cx="576064" cy="785194"/>
          </a:xfrm>
          <a:prstGeom prst="rect">
            <a:avLst/>
          </a:prstGeom>
          <a:gradFill>
            <a:gsLst>
              <a:gs pos="0">
                <a:schemeClr val="accent5">
                  <a:lumMod val="25000"/>
                </a:schemeClr>
              </a:gs>
              <a:gs pos="50000">
                <a:schemeClr val="accent2">
                  <a:lumMod val="75000"/>
                </a:schemeClr>
              </a:gs>
              <a:gs pos="100000">
                <a:schemeClr val="tx2">
                  <a:lumMod val="50000"/>
                  <a:lumOff val="50000"/>
                </a:schemeClr>
              </a:gs>
            </a:gsLst>
            <a:lin ang="16200000" scaled="1"/>
          </a:gradFill>
          <a:ln w="9525" algn="ctr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215" tIns="45988" rIns="36215" bIns="45988"/>
          <a:lstStyle/>
          <a:p>
            <a:pPr algn="ctr" defTabSz="919794">
              <a:defRPr/>
            </a:pPr>
            <a:r>
              <a:rPr lang="ru-RU" sz="1400" b="1" dirty="0" smtClean="0">
                <a:solidFill>
                  <a:srgbClr val="FFFFFF"/>
                </a:solidFill>
                <a:cs typeface="Arial" pitchFamily="34" charset="0"/>
              </a:rPr>
              <a:t>1007</a:t>
            </a:r>
            <a:endParaRPr lang="ru-RU" sz="1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1" name="Прямоугольник 14"/>
          <p:cNvSpPr>
            <a:spLocks noChangeArrowheads="1"/>
          </p:cNvSpPr>
          <p:nvPr/>
        </p:nvSpPr>
        <p:spPr bwMode="auto">
          <a:xfrm>
            <a:off x="3779912" y="2348880"/>
            <a:ext cx="571504" cy="1068660"/>
          </a:xfrm>
          <a:prstGeom prst="rect">
            <a:avLst/>
          </a:prstGeom>
          <a:solidFill>
            <a:srgbClr val="9EA6F4"/>
          </a:solidFill>
          <a:ln w="9525" algn="ctr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215" tIns="45988" rIns="36215" bIns="45988"/>
          <a:lstStyle/>
          <a:p>
            <a:pPr algn="ctr" defTabSz="919794">
              <a:defRPr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1638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97" name="Прямоугольник 14"/>
          <p:cNvSpPr>
            <a:spLocks noChangeArrowheads="1"/>
          </p:cNvSpPr>
          <p:nvPr/>
        </p:nvSpPr>
        <p:spPr bwMode="auto">
          <a:xfrm>
            <a:off x="3491880" y="2852936"/>
            <a:ext cx="572074" cy="588605"/>
          </a:xfrm>
          <a:prstGeom prst="rect">
            <a:avLst/>
          </a:prstGeom>
          <a:gradFill>
            <a:gsLst>
              <a:gs pos="0">
                <a:schemeClr val="accent5">
                  <a:lumMod val="25000"/>
                </a:schemeClr>
              </a:gs>
              <a:gs pos="50000">
                <a:schemeClr val="accent2">
                  <a:lumMod val="75000"/>
                </a:schemeClr>
              </a:gs>
              <a:gs pos="100000">
                <a:schemeClr val="tx2">
                  <a:lumMod val="50000"/>
                  <a:lumOff val="50000"/>
                </a:schemeClr>
              </a:gs>
            </a:gsLst>
            <a:lin ang="16200000" scaled="1"/>
          </a:gradFill>
          <a:ln w="9525" algn="ctr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215" tIns="45988" rIns="36215" bIns="45988"/>
          <a:lstStyle/>
          <a:p>
            <a:pPr algn="ctr" defTabSz="919794">
              <a:defRPr/>
            </a:pPr>
            <a:r>
              <a:rPr lang="ru-RU" sz="1400" b="1" dirty="0" smtClean="0">
                <a:solidFill>
                  <a:srgbClr val="FFFFFF"/>
                </a:solidFill>
                <a:cs typeface="Arial" pitchFamily="34" charset="0"/>
              </a:rPr>
              <a:t>812</a:t>
            </a:r>
            <a:endParaRPr lang="ru-RU" sz="1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3" name="Прямоугольник 14"/>
          <p:cNvSpPr>
            <a:spLocks noChangeArrowheads="1"/>
          </p:cNvSpPr>
          <p:nvPr/>
        </p:nvSpPr>
        <p:spPr bwMode="auto">
          <a:xfrm>
            <a:off x="5292080" y="1484784"/>
            <a:ext cx="141164" cy="216024"/>
          </a:xfrm>
          <a:prstGeom prst="rect">
            <a:avLst/>
          </a:prstGeom>
          <a:solidFill>
            <a:srgbClr val="9EA6F4"/>
          </a:solidFill>
          <a:ln w="9525" algn="ctr">
            <a:noFill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36215" tIns="45988" rIns="36215" bIns="45988"/>
          <a:lstStyle/>
          <a:p>
            <a:pPr algn="ctr" defTabSz="919794">
              <a:defRPr/>
            </a:pPr>
            <a:endParaRPr lang="ru-RU" sz="1200" dirty="0">
              <a:solidFill>
                <a:srgbClr val="0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64" name="Прямоугольник 43"/>
          <p:cNvSpPr>
            <a:spLocks noChangeArrowheads="1"/>
          </p:cNvSpPr>
          <p:nvPr/>
        </p:nvSpPr>
        <p:spPr bwMode="auto">
          <a:xfrm>
            <a:off x="5508104" y="1412776"/>
            <a:ext cx="2808312" cy="36004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lIns="91963" tIns="45988" rIns="91963" bIns="45988" anchor="ctr"/>
          <a:lstStyle/>
          <a:p>
            <a:pPr defTabSz="918580"/>
            <a:r>
              <a:rPr lang="ru-RU" sz="1100" i="1" dirty="0" smtClean="0">
                <a:solidFill>
                  <a:srgbClr val="000000"/>
                </a:solidFill>
              </a:rPr>
              <a:t>Признано безработными, чел</a:t>
            </a:r>
            <a:r>
              <a:rPr lang="ru-RU" sz="1100" i="1" dirty="0">
                <a:solidFill>
                  <a:srgbClr val="000000"/>
                </a:solidFill>
              </a:rPr>
              <a:t>.</a:t>
            </a:r>
            <a:endParaRPr lang="en-US" sz="1100" i="1" dirty="0">
              <a:solidFill>
                <a:srgbClr val="000000"/>
              </a:solidFill>
            </a:endParaRPr>
          </a:p>
        </p:txBody>
      </p:sp>
      <p:cxnSp>
        <p:nvCxnSpPr>
          <p:cNvPr id="184" name="Прямая соединительная линия 183"/>
          <p:cNvCxnSpPr/>
          <p:nvPr/>
        </p:nvCxnSpPr>
        <p:spPr bwMode="auto">
          <a:xfrm flipV="1">
            <a:off x="1187624" y="2996952"/>
            <a:ext cx="1008112" cy="144016"/>
          </a:xfrm>
          <a:prstGeom prst="line">
            <a:avLst/>
          </a:prstGeom>
          <a:solidFill>
            <a:srgbClr val="D66074"/>
          </a:solidFill>
          <a:ln w="114300" cap="rnd" cmpd="sng" algn="ctr">
            <a:solidFill>
              <a:srgbClr val="A1B6F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" name="Группа 77"/>
          <p:cNvGrpSpPr/>
          <p:nvPr/>
        </p:nvGrpSpPr>
        <p:grpSpPr>
          <a:xfrm rot="2541939">
            <a:off x="1467689" y="1467773"/>
            <a:ext cx="1234214" cy="397173"/>
            <a:chOff x="420032" y="3149412"/>
            <a:chExt cx="1249887" cy="3319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79" name="Прямая соединительная линия 78"/>
            <p:cNvCxnSpPr/>
            <p:nvPr/>
          </p:nvCxnSpPr>
          <p:spPr bwMode="auto">
            <a:xfrm rot="19058061">
              <a:off x="420032" y="3221241"/>
              <a:ext cx="1249887" cy="168568"/>
            </a:xfrm>
            <a:prstGeom prst="line">
              <a:avLst/>
            </a:prstGeom>
            <a:noFill/>
            <a:ln w="114300" cap="rnd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2" name="Прямоугольник 148"/>
            <p:cNvSpPr>
              <a:spLocks noChangeArrowheads="1"/>
            </p:cNvSpPr>
            <p:nvPr/>
          </p:nvSpPr>
          <p:spPr bwMode="auto">
            <a:xfrm rot="19058061">
              <a:off x="872311" y="3149412"/>
              <a:ext cx="396459" cy="331989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lIns="0" rIns="0" anchor="ctr"/>
            <a:lstStyle/>
            <a:p>
              <a:pPr algn="ctr" defTabSz="901311">
                <a:defRPr/>
              </a:pPr>
              <a:r>
                <a:rPr lang="ru-RU" sz="1200" b="1" dirty="0" smtClean="0">
                  <a:solidFill>
                    <a:srgbClr val="FFFFFF"/>
                  </a:solidFill>
                  <a:latin typeface="Calibri" pitchFamily="34" charset="0"/>
                  <a:cs typeface="Arial" pitchFamily="34" charset="0"/>
                </a:rPr>
                <a:t>-5%</a:t>
              </a:r>
              <a:endParaRPr lang="ru-RU" sz="1200" b="1" dirty="0">
                <a:solidFill>
                  <a:srgbClr val="FFFFFF"/>
                </a:solidFill>
                <a:latin typeface="Calibri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45060" name="Object 60"/>
          <p:cNvGraphicFramePr>
            <a:graphicFrameLocks/>
          </p:cNvGraphicFramePr>
          <p:nvPr/>
        </p:nvGraphicFramePr>
        <p:xfrm>
          <a:off x="611560" y="2924944"/>
          <a:ext cx="576064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30" r:id="rId8" imgW="999831" imgH="926672" progId="Excel.Sheet.8">
                  <p:embed/>
                </p:oleObj>
              </mc:Choice>
              <mc:Fallback>
                <p:oleObj r:id="rId8" imgW="999831" imgH="926672" progId="Excel.Sheet.8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924944"/>
                        <a:ext cx="576064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" name="Прямоугольник 148"/>
          <p:cNvSpPr>
            <a:spLocks noChangeArrowheads="1"/>
          </p:cNvSpPr>
          <p:nvPr/>
        </p:nvSpPr>
        <p:spPr bwMode="auto">
          <a:xfrm>
            <a:off x="539552" y="3140968"/>
            <a:ext cx="714380" cy="144016"/>
          </a:xfrm>
          <a:prstGeom prst="ellipse">
            <a:avLst/>
          </a:prstGeom>
          <a:solidFill>
            <a:srgbClr val="A1B6F1">
              <a:alpha val="0"/>
            </a:srgbClr>
          </a:solidFill>
          <a:ln w="9525" algn="ctr">
            <a:noFill/>
            <a:round/>
            <a:headEnd/>
            <a:tailEnd/>
          </a:ln>
        </p:spPr>
        <p:txBody>
          <a:bodyPr wrap="none" lIns="0" tIns="45691" rIns="0" bIns="45691" anchor="ctr"/>
          <a:lstStyle/>
          <a:p>
            <a:pPr algn="ctr" defTabSz="901129"/>
            <a:r>
              <a:rPr lang="ru-RU" sz="1100" dirty="0" smtClean="0">
                <a:latin typeface="Calibri" pitchFamily="34" charset="0"/>
              </a:rPr>
              <a:t>25%</a:t>
            </a:r>
            <a:endParaRPr lang="ru-RU" sz="1100" dirty="0">
              <a:latin typeface="Calibri" pitchFamily="34" charset="0"/>
            </a:endParaRPr>
          </a:p>
        </p:txBody>
      </p:sp>
      <p:graphicFrame>
        <p:nvGraphicFramePr>
          <p:cNvPr id="45061" name="Object 60"/>
          <p:cNvGraphicFramePr>
            <a:graphicFrameLocks/>
          </p:cNvGraphicFramePr>
          <p:nvPr/>
        </p:nvGraphicFramePr>
        <p:xfrm>
          <a:off x="2267744" y="2924944"/>
          <a:ext cx="576069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31" r:id="rId9" imgW="999831" imgH="926672" progId="Excel.Sheet.8">
                  <p:embed/>
                </p:oleObj>
              </mc:Choice>
              <mc:Fallback>
                <p:oleObj r:id="rId9" imgW="999831" imgH="926672" progId="Excel.Sheet.8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924944"/>
                        <a:ext cx="576069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" name="Прямоугольник 148"/>
          <p:cNvSpPr>
            <a:spLocks noChangeArrowheads="1"/>
          </p:cNvSpPr>
          <p:nvPr/>
        </p:nvSpPr>
        <p:spPr bwMode="auto">
          <a:xfrm>
            <a:off x="2339752" y="2996952"/>
            <a:ext cx="497786" cy="453622"/>
          </a:xfrm>
          <a:prstGeom prst="ellipse">
            <a:avLst/>
          </a:prstGeom>
          <a:solidFill>
            <a:srgbClr val="A1B6F1">
              <a:alpha val="0"/>
            </a:srgbClr>
          </a:solidFill>
          <a:ln w="9525" algn="ctr">
            <a:noFill/>
            <a:round/>
            <a:headEnd/>
            <a:tailEnd/>
          </a:ln>
        </p:spPr>
        <p:txBody>
          <a:bodyPr wrap="none" lIns="0" tIns="45691" rIns="0" bIns="45691" anchor="ctr"/>
          <a:lstStyle/>
          <a:p>
            <a:pPr algn="ctr" defTabSz="901129"/>
            <a:r>
              <a:rPr lang="ru-RU" sz="1100" dirty="0" smtClean="0">
                <a:latin typeface="Calibri" pitchFamily="34" charset="0"/>
              </a:rPr>
              <a:t>27%</a:t>
            </a:r>
            <a:endParaRPr lang="ru-RU" sz="1100" dirty="0">
              <a:latin typeface="Calibri" pitchFamily="34" charset="0"/>
            </a:endParaRPr>
          </a:p>
        </p:txBody>
      </p:sp>
      <p:graphicFrame>
        <p:nvGraphicFramePr>
          <p:cNvPr id="45059" name="Object 60"/>
          <p:cNvGraphicFramePr>
            <a:graphicFrameLocks/>
          </p:cNvGraphicFramePr>
          <p:nvPr/>
        </p:nvGraphicFramePr>
        <p:xfrm>
          <a:off x="3851920" y="2924944"/>
          <a:ext cx="576064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32" r:id="rId10" imgW="999831" imgH="926672" progId="Excel.Sheet.8">
                  <p:embed/>
                </p:oleObj>
              </mc:Choice>
              <mc:Fallback>
                <p:oleObj r:id="rId10" imgW="999831" imgH="926672" progId="Excel.Sheet.8">
                  <p:embed/>
                  <p:pic>
                    <p:nvPicPr>
                      <p:cNvPr id="0" name="Picture 6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2924944"/>
                        <a:ext cx="576064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" name="Прямоугольник 148"/>
          <p:cNvSpPr>
            <a:spLocks noChangeArrowheads="1"/>
          </p:cNvSpPr>
          <p:nvPr/>
        </p:nvSpPr>
        <p:spPr bwMode="auto">
          <a:xfrm flipH="1">
            <a:off x="3923928" y="3068960"/>
            <a:ext cx="432048" cy="289650"/>
          </a:xfrm>
          <a:prstGeom prst="ellipse">
            <a:avLst/>
          </a:prstGeom>
          <a:solidFill>
            <a:srgbClr val="A1B6F1">
              <a:alpha val="0"/>
            </a:srgbClr>
          </a:solidFill>
          <a:ln w="9525" algn="ctr">
            <a:noFill/>
            <a:round/>
            <a:headEnd/>
            <a:tailEnd/>
          </a:ln>
        </p:spPr>
        <p:txBody>
          <a:bodyPr wrap="none" lIns="0" tIns="45691" rIns="0" bIns="45691" anchor="ctr"/>
          <a:lstStyle/>
          <a:p>
            <a:pPr algn="ctr" defTabSz="901129"/>
            <a:r>
              <a:rPr lang="ru-RU" sz="1100" dirty="0" smtClean="0">
                <a:latin typeface="Calibri" pitchFamily="34" charset="0"/>
              </a:rPr>
              <a:t>35%</a:t>
            </a:r>
            <a:endParaRPr lang="ru-RU" sz="1100" dirty="0">
              <a:latin typeface="Calibri" pitchFamily="34" charset="0"/>
            </a:endParaRPr>
          </a:p>
        </p:txBody>
      </p:sp>
      <p:sp>
        <p:nvSpPr>
          <p:cNvPr id="102" name="Прямоугольник 148"/>
          <p:cNvSpPr>
            <a:spLocks noChangeArrowheads="1"/>
          </p:cNvSpPr>
          <p:nvPr/>
        </p:nvSpPr>
        <p:spPr bwMode="auto">
          <a:xfrm>
            <a:off x="1475656" y="2852936"/>
            <a:ext cx="418029" cy="428629"/>
          </a:xfrm>
          <a:prstGeom prst="ellipse">
            <a:avLst/>
          </a:prstGeom>
          <a:solidFill>
            <a:srgbClr val="A1B6F1"/>
          </a:solidFill>
          <a:ln w="9525" algn="ctr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lIns="0" tIns="45691" rIns="0" bIns="45691" anchor="ctr"/>
          <a:lstStyle/>
          <a:p>
            <a:pPr algn="ctr" defTabSz="901311">
              <a:defRPr/>
            </a:pPr>
            <a:r>
              <a:rPr lang="ru-RU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Arial" pitchFamily="34" charset="0"/>
              </a:rPr>
              <a:t>1%</a:t>
            </a:r>
            <a:endParaRPr lang="ru-RU" sz="12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332656"/>
            <a:ext cx="7075680" cy="586599"/>
          </a:xfrm>
          <a:prstGeom prst="rect">
            <a:avLst/>
          </a:prstGeom>
        </p:spPr>
        <p:txBody>
          <a:bodyPr wrap="square" lIns="93246" tIns="46623" rIns="93246" bIns="46623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+mj-lt"/>
              </a:rPr>
              <a:t>Динамика трудоустройства инвалидов, обратившихся в Центры занятости населения</a:t>
            </a:r>
            <a:endParaRPr lang="ru-RU" sz="1600" b="1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47" name="Picture 2" descr="http://www.irkobl.ru/irk/symbol/irkobl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95541" y="260653"/>
            <a:ext cx="57606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TextBox 4"/>
          <p:cNvSpPr txBox="1">
            <a:spLocks noChangeArrowheads="1"/>
          </p:cNvSpPr>
          <p:nvPr/>
        </p:nvSpPr>
        <p:spPr bwMode="auto">
          <a:xfrm>
            <a:off x="5" y="908721"/>
            <a:ext cx="1312863" cy="276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77" tIns="45688" rIns="91377" bIns="45688">
            <a:spAutoFit/>
          </a:bodyPr>
          <a:lstStyle/>
          <a:p>
            <a:pPr algn="ctr">
              <a:defRPr/>
            </a:pPr>
            <a:r>
              <a:rPr lang="ru-RU" sz="6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itchFamily="34" charset="0"/>
                <a:cs typeface="Times New Roman" pitchFamily="18" charset="0"/>
              </a:rPr>
              <a:t>МИНИСТЕРСТВО ТРУДА И ЗАНЯТОСТИ ИРКУТСКОЙ ОБЛАСТИ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8738943" y="6550229"/>
            <a:ext cx="283955" cy="307728"/>
          </a:xfrm>
          <a:prstGeom prst="rect">
            <a:avLst/>
          </a:prstGeom>
        </p:spPr>
        <p:txBody>
          <a:bodyPr wrap="none" lIns="91392" tIns="45696" rIns="91392" bIns="45696">
            <a:spAutoFit/>
          </a:bodyPr>
          <a:lstStyle/>
          <a:p>
            <a:pPr lvl="0" algn="r"/>
            <a:r>
              <a:rPr lang="en-US" sz="1400" dirty="0">
                <a:solidFill>
                  <a:srgbClr val="FFFFFF"/>
                </a:solidFill>
                <a:latin typeface="+mn-lt"/>
                <a:cs typeface="Times New Roman" pitchFamily="18" charset="0"/>
              </a:rPr>
              <a:t>4</a:t>
            </a:r>
            <a:endParaRPr lang="ru-RU" sz="1400" dirty="0">
              <a:solidFill>
                <a:srgbClr val="FFFFFF"/>
              </a:solidFill>
              <a:latin typeface="+mn-lt"/>
              <a:cs typeface="Times New Roman" pitchFamily="18" charset="0"/>
            </a:endParaRPr>
          </a:p>
        </p:txBody>
      </p:sp>
      <p:graphicFrame>
        <p:nvGraphicFramePr>
          <p:cNvPr id="58" name="Таблица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693093"/>
              </p:ext>
            </p:extLst>
          </p:nvPr>
        </p:nvGraphicFramePr>
        <p:xfrm>
          <a:off x="467544" y="4653136"/>
          <a:ext cx="8280919" cy="150786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248472"/>
                <a:gridCol w="1008112"/>
                <a:gridCol w="1008112"/>
                <a:gridCol w="864096"/>
                <a:gridCol w="1152127"/>
              </a:tblGrid>
              <a:tr h="314351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Наименование показателя</a:t>
                      </a:r>
                      <a:endParaRPr lang="ru-RU" sz="1050" dirty="0"/>
                    </a:p>
                  </a:txBody>
                  <a:tcPr marL="93303" marR="93303" marT="46649" marB="466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2014</a:t>
                      </a:r>
                      <a:r>
                        <a:rPr lang="ru-RU" sz="1050" baseline="0" dirty="0" smtClean="0"/>
                        <a:t> </a:t>
                      </a:r>
                      <a:r>
                        <a:rPr lang="ru-RU" sz="1050" dirty="0" smtClean="0"/>
                        <a:t>г.</a:t>
                      </a:r>
                      <a:endParaRPr lang="ru-RU" sz="1050" dirty="0"/>
                    </a:p>
                  </a:txBody>
                  <a:tcPr marL="93303" marR="93303" marT="46649" marB="466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2015 г.</a:t>
                      </a:r>
                      <a:endParaRPr lang="ru-RU" sz="1050" dirty="0"/>
                    </a:p>
                  </a:txBody>
                  <a:tcPr marL="93303" marR="93303" marT="46649" marB="466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2016</a:t>
                      </a:r>
                      <a:r>
                        <a:rPr lang="ru-RU" sz="1050" baseline="0" dirty="0" smtClean="0"/>
                        <a:t> г.</a:t>
                      </a:r>
                      <a:endParaRPr lang="ru-RU" sz="1050" dirty="0"/>
                    </a:p>
                  </a:txBody>
                  <a:tcPr marL="93303" marR="93303" marT="46649" marB="466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rgbClr val="FF0000"/>
                          </a:solidFill>
                        </a:rPr>
                        <a:t>Август </a:t>
                      </a:r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201</a:t>
                      </a:r>
                      <a:r>
                        <a:rPr lang="ru-RU" sz="105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050" dirty="0" smtClean="0">
                          <a:solidFill>
                            <a:srgbClr val="FF0000"/>
                          </a:solidFill>
                        </a:rPr>
                        <a:t>г.</a:t>
                      </a:r>
                      <a:endParaRPr lang="ru-RU" sz="1050" dirty="0">
                        <a:solidFill>
                          <a:srgbClr val="FF0000"/>
                        </a:solidFill>
                      </a:endParaRPr>
                    </a:p>
                  </a:txBody>
                  <a:tcPr marL="93303" marR="93303" marT="46649" marB="46649"/>
                </a:tc>
              </a:tr>
              <a:tr h="439582">
                <a:tc>
                  <a:txBody>
                    <a:bodyPr/>
                    <a:lstStyle/>
                    <a:p>
                      <a:pPr algn="just"/>
                      <a:r>
                        <a:rPr lang="ru-RU" sz="1050" b="1" dirty="0" smtClean="0"/>
                        <a:t>Количество</a:t>
                      </a:r>
                      <a:r>
                        <a:rPr lang="ru-RU" sz="1050" b="1" baseline="0" dirty="0" smtClean="0"/>
                        <a:t> рабочих мест, подлежащих квотированию, единиц</a:t>
                      </a:r>
                      <a:endParaRPr lang="ru-RU" sz="1050" b="1" dirty="0"/>
                    </a:p>
                  </a:txBody>
                  <a:tcPr marL="93303" marR="93303" marT="46649" marB="466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7565</a:t>
                      </a:r>
                      <a:endParaRPr lang="ru-RU" sz="1050" dirty="0"/>
                    </a:p>
                  </a:txBody>
                  <a:tcPr marL="93303" marR="93303" marT="46649" marB="466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7255</a:t>
                      </a:r>
                      <a:endParaRPr lang="ru-RU" sz="1050" dirty="0"/>
                    </a:p>
                  </a:txBody>
                  <a:tcPr marL="93303" marR="93303" marT="46649" marB="466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6827</a:t>
                      </a:r>
                      <a:endParaRPr lang="ru-RU" sz="1050" dirty="0"/>
                    </a:p>
                  </a:txBody>
                  <a:tcPr marL="93303" marR="93303" marT="46649" marB="466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rgbClr val="FF0000"/>
                          </a:solidFill>
                        </a:rPr>
                        <a:t>6698</a:t>
                      </a:r>
                      <a:endParaRPr lang="ru-RU" sz="1050" b="1" dirty="0">
                        <a:solidFill>
                          <a:srgbClr val="FF0000"/>
                        </a:solidFill>
                      </a:endParaRPr>
                    </a:p>
                  </a:txBody>
                  <a:tcPr marL="93303" marR="93303" marT="46649" marB="46649" anchor="ctr"/>
                </a:tc>
              </a:tr>
              <a:tr h="439582">
                <a:tc>
                  <a:txBody>
                    <a:bodyPr/>
                    <a:lstStyle/>
                    <a:p>
                      <a:r>
                        <a:rPr lang="ru-RU" sz="1050" b="1" dirty="0" smtClean="0"/>
                        <a:t>Численность инвалидов, работающих на квотируемых рабочих местах, человек</a:t>
                      </a:r>
                      <a:endParaRPr lang="ru-RU" sz="1050" b="1" dirty="0"/>
                    </a:p>
                  </a:txBody>
                  <a:tcPr marL="93303" marR="93303" marT="46649" marB="466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5291</a:t>
                      </a:r>
                      <a:endParaRPr lang="ru-RU" sz="1050" dirty="0"/>
                    </a:p>
                  </a:txBody>
                  <a:tcPr marL="93303" marR="93303" marT="46649" marB="466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5146</a:t>
                      </a:r>
                      <a:endParaRPr lang="ru-RU" sz="1050" dirty="0"/>
                    </a:p>
                  </a:txBody>
                  <a:tcPr marL="93303" marR="93303" marT="46649" marB="466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4922</a:t>
                      </a:r>
                      <a:endParaRPr lang="ru-RU" sz="1050" dirty="0"/>
                    </a:p>
                  </a:txBody>
                  <a:tcPr marL="93303" marR="93303" marT="46649" marB="466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rgbClr val="FF0000"/>
                          </a:solidFill>
                        </a:rPr>
                        <a:t>4815</a:t>
                      </a:r>
                    </a:p>
                  </a:txBody>
                  <a:tcPr marL="93303" marR="93303" marT="46649" marB="46649" anchor="ctr"/>
                </a:tc>
              </a:tr>
              <a:tr h="314351">
                <a:tc>
                  <a:txBody>
                    <a:bodyPr/>
                    <a:lstStyle/>
                    <a:p>
                      <a:r>
                        <a:rPr lang="ru-RU" sz="1050" b="1" dirty="0" smtClean="0"/>
                        <a:t>Уровень замещения квотируемых рабочих мест, %</a:t>
                      </a:r>
                      <a:endParaRPr lang="ru-RU" sz="1050" b="1" dirty="0"/>
                    </a:p>
                  </a:txBody>
                  <a:tcPr marL="93303" marR="93303" marT="46649" marB="466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70</a:t>
                      </a:r>
                      <a:endParaRPr lang="ru-RU" sz="1050" dirty="0"/>
                    </a:p>
                  </a:txBody>
                  <a:tcPr marL="93303" marR="93303" marT="46649" marB="466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71</a:t>
                      </a:r>
                      <a:endParaRPr lang="ru-RU" sz="1050" dirty="0"/>
                    </a:p>
                  </a:txBody>
                  <a:tcPr marL="93303" marR="93303" marT="46649" marB="466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72</a:t>
                      </a:r>
                      <a:endParaRPr lang="ru-RU" sz="1050" dirty="0"/>
                    </a:p>
                  </a:txBody>
                  <a:tcPr marL="93303" marR="93303" marT="46649" marB="466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rgbClr val="FF0000"/>
                          </a:solidFill>
                        </a:rPr>
                        <a:t>72</a:t>
                      </a:r>
                      <a:endParaRPr lang="ru-RU" sz="1050" b="1" dirty="0">
                        <a:solidFill>
                          <a:srgbClr val="FF0000"/>
                        </a:solidFill>
                      </a:endParaRPr>
                    </a:p>
                  </a:txBody>
                  <a:tcPr marL="93303" marR="93303" marT="46649" marB="46649" anchor="ctr"/>
                </a:tc>
              </a:tr>
            </a:tbl>
          </a:graphicData>
        </a:graphic>
      </p:graphicFrame>
      <p:graphicFrame>
        <p:nvGraphicFramePr>
          <p:cNvPr id="62" name="Схема 61"/>
          <p:cNvGraphicFramePr/>
          <p:nvPr>
            <p:extLst>
              <p:ext uri="{D42A27DB-BD31-4B8C-83A1-F6EECF244321}">
                <p14:modId xmlns:p14="http://schemas.microsoft.com/office/powerpoint/2010/main" val="3659291119"/>
              </p:ext>
            </p:extLst>
          </p:nvPr>
        </p:nvGraphicFramePr>
        <p:xfrm>
          <a:off x="5148064" y="2924944"/>
          <a:ext cx="3600400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65" name="Прямоугольник 64"/>
          <p:cNvSpPr/>
          <p:nvPr/>
        </p:nvSpPr>
        <p:spPr>
          <a:xfrm>
            <a:off x="251520" y="6165304"/>
            <a:ext cx="8712968" cy="461616"/>
          </a:xfrm>
          <a:prstGeom prst="rect">
            <a:avLst/>
          </a:prstGeom>
        </p:spPr>
        <p:txBody>
          <a:bodyPr wrap="square" lIns="91392" tIns="45696" rIns="91392" bIns="45696">
            <a:spAutoFit/>
          </a:bodyPr>
          <a:lstStyle/>
          <a:p>
            <a:pPr algn="ctr">
              <a:defRPr/>
            </a:pPr>
            <a:r>
              <a:rPr lang="ru-RU" sz="1200" b="1" dirty="0" smtClean="0">
                <a:solidFill>
                  <a:srgbClr val="C00000"/>
                </a:solidFill>
              </a:rPr>
              <a:t>* В 2014 г. из среднесписочной численности исключены работники, условия труда  которых отнесены к вредным  или опасным </a:t>
            </a:r>
            <a:endParaRPr lang="ru-RU" sz="1200" b="1" dirty="0">
              <a:solidFill>
                <a:srgbClr val="C0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39552" y="4293096"/>
            <a:ext cx="8136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>
                    <a:lumMod val="10000"/>
                  </a:schemeClr>
                </a:solidFill>
              </a:rPr>
              <a:t>Выполнение квоты организациями для приема на рабочие места инвалидов</a:t>
            </a:r>
            <a:endParaRPr lang="ru-RU" sz="1400" b="1" dirty="0">
              <a:solidFill>
                <a:schemeClr val="accent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47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 bwMode="auto">
          <a:xfrm>
            <a:off x="1259632" y="4437112"/>
            <a:ext cx="6984776" cy="936104"/>
          </a:xfrm>
          <a:prstGeom prst="rect">
            <a:avLst/>
          </a:prstGeom>
          <a:solidFill>
            <a:schemeClr val="accent1"/>
          </a:solidFill>
          <a:ln w="12700" cap="rnd" cmpd="sng" algn="ctr">
            <a:solidFill>
              <a:schemeClr val="tx2"/>
            </a:solidFill>
            <a:prstDash val="solid"/>
            <a:round/>
            <a:headEnd type="none"/>
            <a:tailEnd type="triangle" w="med" len="lg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395536" y="1628800"/>
            <a:ext cx="8568952" cy="23042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2"/>
            </a:solidFill>
            <a:headEnd type="none"/>
            <a:tailEnd type="triangle" w="med" len="lg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title"/>
          </p:nvPr>
        </p:nvSpPr>
        <p:spPr>
          <a:xfrm>
            <a:off x="1187624" y="332656"/>
            <a:ext cx="7776864" cy="738664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600" dirty="0" smtClean="0"/>
              <a:t>Программа по содействию в трудоустройстве незанятых инвалидов на оборудованные (оснащенные) рабочие места  </a:t>
            </a:r>
            <a:br>
              <a:rPr lang="ru-RU" sz="1600" dirty="0" smtClean="0"/>
            </a:br>
            <a:r>
              <a:rPr lang="ru-RU" sz="1600" dirty="0" smtClean="0"/>
              <a:t>на 2014 – 2020 годы</a:t>
            </a:r>
          </a:p>
        </p:txBody>
      </p:sp>
      <p:sp>
        <p:nvSpPr>
          <p:cNvPr id="16388" name="Rectangle 10"/>
          <p:cNvSpPr>
            <a:spLocks noChangeArrowheads="1"/>
          </p:cNvSpPr>
          <p:nvPr/>
        </p:nvSpPr>
        <p:spPr bwMode="auto">
          <a:xfrm>
            <a:off x="395536" y="1700808"/>
            <a:ext cx="8501062" cy="324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92" tIns="45696" rIns="91392" bIns="45696" anchor="ctr">
            <a:spAutoFit/>
          </a:bodyPr>
          <a:lstStyle/>
          <a:p>
            <a:pPr marL="182467" indent="-182467" algn="ctr">
              <a:spcAft>
                <a:spcPct val="40000"/>
              </a:spcAft>
              <a:tabLst>
                <a:tab pos="558504" algn="l"/>
              </a:tabLst>
            </a:pPr>
            <a:r>
              <a:rPr lang="ru-RU" sz="1600" b="1" dirty="0"/>
              <a:t> </a:t>
            </a:r>
            <a:r>
              <a:rPr lang="ru-RU" sz="1600" b="1" dirty="0">
                <a:solidFill>
                  <a:schemeClr val="accent5">
                    <a:lumMod val="25000"/>
                  </a:schemeClr>
                </a:solidFill>
              </a:rPr>
              <a:t>Возмещение работодателю </a:t>
            </a:r>
            <a:r>
              <a:rPr lang="ru-RU" sz="1600" b="1" dirty="0" smtClean="0">
                <a:solidFill>
                  <a:schemeClr val="accent5">
                    <a:lumMod val="25000"/>
                  </a:schemeClr>
                </a:solidFill>
              </a:rPr>
              <a:t>затрат, возникающих при оснащении (оборудовании) рабочих мест (в том числе специальных) для трудоустройства инвалидов</a:t>
            </a:r>
          </a:p>
          <a:p>
            <a:pPr marL="182467" indent="-182467" algn="ctr">
              <a:spcAft>
                <a:spcPct val="40000"/>
              </a:spcAft>
              <a:tabLst>
                <a:tab pos="558504" algn="l"/>
              </a:tabLst>
            </a:pPr>
            <a:endParaRPr lang="ru-RU" sz="1600" b="1" dirty="0">
              <a:solidFill>
                <a:schemeClr val="accent5">
                  <a:lumMod val="25000"/>
                </a:schemeClr>
              </a:solidFill>
            </a:endParaRPr>
          </a:p>
          <a:p>
            <a:pPr marL="180975" indent="-180975" algn="ctr">
              <a:spcAft>
                <a:spcPct val="40000"/>
              </a:spcAft>
              <a:tabLst>
                <a:tab pos="558504" algn="l"/>
              </a:tabLst>
            </a:pPr>
            <a:r>
              <a:rPr lang="en-US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I</a:t>
            </a:r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 группа - не более </a:t>
            </a:r>
            <a:r>
              <a:rPr lang="ru-RU" b="1" dirty="0" smtClean="0">
                <a:solidFill>
                  <a:srgbClr val="FF0000"/>
                </a:solidFill>
              </a:rPr>
              <a:t>100,0</a:t>
            </a:r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 тыс.рублей за 1 рабочее место</a:t>
            </a:r>
          </a:p>
          <a:p>
            <a:pPr marL="182467" indent="-182467" algn="ctr">
              <a:spcAft>
                <a:spcPct val="40000"/>
              </a:spcAft>
              <a:tabLst>
                <a:tab pos="558504" algn="l"/>
              </a:tabLst>
            </a:pPr>
            <a:r>
              <a:rPr lang="en-US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II</a:t>
            </a:r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 группа -  не более </a:t>
            </a:r>
            <a:r>
              <a:rPr lang="ru-RU" b="1" dirty="0" smtClean="0">
                <a:solidFill>
                  <a:srgbClr val="FF0000"/>
                </a:solidFill>
              </a:rPr>
              <a:t>72,0 </a:t>
            </a:r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тыс.рублей за 1  рабочее место</a:t>
            </a:r>
          </a:p>
          <a:p>
            <a:pPr marL="182467" indent="-182467" algn="ctr">
              <a:spcAft>
                <a:spcPct val="40000"/>
              </a:spcAft>
              <a:tabLst>
                <a:tab pos="558504" algn="l"/>
              </a:tabLst>
            </a:pPr>
            <a:r>
              <a:rPr lang="en-US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III</a:t>
            </a:r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 группа</a:t>
            </a:r>
            <a:r>
              <a:rPr lang="en-US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-</a:t>
            </a:r>
            <a:r>
              <a:rPr lang="en-US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не более </a:t>
            </a:r>
            <a:r>
              <a:rPr lang="ru-RU" b="1" dirty="0" smtClean="0">
                <a:solidFill>
                  <a:srgbClr val="FF0000"/>
                </a:solidFill>
              </a:rPr>
              <a:t>65,0</a:t>
            </a:r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 тыс.рублей за 1  рабочее место</a:t>
            </a:r>
          </a:p>
          <a:p>
            <a:pPr marL="182467" indent="-182467" algn="ctr">
              <a:spcAft>
                <a:spcPct val="40000"/>
              </a:spcAft>
              <a:tabLst>
                <a:tab pos="558504" algn="l"/>
              </a:tabLst>
            </a:pPr>
            <a:endParaRPr lang="ru-RU" b="1" dirty="0" smtClean="0"/>
          </a:p>
          <a:p>
            <a:pPr marL="182467" indent="-182467" algn="ctr">
              <a:spcAft>
                <a:spcPct val="40000"/>
              </a:spcAft>
              <a:tabLst>
                <a:tab pos="558504" algn="l"/>
              </a:tabLst>
            </a:pPr>
            <a:endParaRPr lang="ru-RU" b="1" dirty="0" smtClean="0">
              <a:latin typeface="Cambria" pitchFamily="18" charset="0"/>
            </a:endParaRPr>
          </a:p>
          <a:p>
            <a:pPr marL="182467" indent="-182467" algn="ctr">
              <a:spcAft>
                <a:spcPct val="40000"/>
              </a:spcAft>
              <a:tabLst>
                <a:tab pos="558504" algn="l"/>
              </a:tabLst>
            </a:pPr>
            <a:endParaRPr lang="ru-RU" b="1" dirty="0" smtClean="0">
              <a:latin typeface="Cambria" pitchFamily="18" charset="0"/>
            </a:endParaRPr>
          </a:p>
        </p:txBody>
      </p:sp>
      <p:sp>
        <p:nvSpPr>
          <p:cNvPr id="11" name="Стрелка вниз 8"/>
          <p:cNvSpPr>
            <a:spLocks noChangeArrowheads="1"/>
          </p:cNvSpPr>
          <p:nvPr/>
        </p:nvSpPr>
        <p:spPr bwMode="auto">
          <a:xfrm>
            <a:off x="4427984" y="3933056"/>
            <a:ext cx="484187" cy="432048"/>
          </a:xfrm>
          <a:prstGeom prst="downArrow">
            <a:avLst>
              <a:gd name="adj1" fmla="val 50000"/>
              <a:gd name="adj2" fmla="val 50048"/>
            </a:avLst>
          </a:prstGeom>
          <a:solidFill>
            <a:schemeClr val="accent1"/>
          </a:solidFill>
          <a:ln w="9525" algn="ctr">
            <a:solidFill>
              <a:schemeClr val="tx2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91392" tIns="45696" rIns="91392" bIns="45696"/>
          <a:lstStyle/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187624" y="4437112"/>
            <a:ext cx="7128792" cy="923281"/>
          </a:xfrm>
          <a:prstGeom prst="rect">
            <a:avLst/>
          </a:prstGeom>
        </p:spPr>
        <p:txBody>
          <a:bodyPr wrap="square" lIns="91392" tIns="45696" rIns="91392" bIns="45696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 рамках программы запланировано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трудоустройство </a:t>
            </a:r>
            <a:r>
              <a:rPr lang="ru-RU" b="1" dirty="0" smtClean="0">
                <a:solidFill>
                  <a:srgbClr val="740000"/>
                </a:solidFill>
              </a:rPr>
              <a:t>574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незанятых инвалидов, из них:</a:t>
            </a:r>
          </a:p>
          <a:p>
            <a:pPr algn="ctr"/>
            <a:r>
              <a:rPr lang="ru-RU" b="1" dirty="0" smtClean="0">
                <a:solidFill>
                  <a:srgbClr val="740000"/>
                </a:solidFill>
              </a:rPr>
              <a:t>2017 год – 28 человек</a:t>
            </a:r>
            <a:endParaRPr lang="ru-RU" dirty="0">
              <a:solidFill>
                <a:srgbClr val="740000"/>
              </a:solidFill>
            </a:endParaRPr>
          </a:p>
        </p:txBody>
      </p:sp>
      <p:sp>
        <p:nvSpPr>
          <p:cNvPr id="13" name="Номер слайда 3"/>
          <p:cNvSpPr txBox="1">
            <a:spLocks/>
          </p:cNvSpPr>
          <p:nvPr/>
        </p:nvSpPr>
        <p:spPr>
          <a:xfrm>
            <a:off x="6705600" y="6508750"/>
            <a:ext cx="2438400" cy="365125"/>
          </a:xfrm>
          <a:prstGeom prst="rect">
            <a:avLst/>
          </a:prstGeom>
        </p:spPr>
        <p:txBody>
          <a:bodyPr vert="horz" lIns="91382" tIns="45691" rIns="91382" bIns="45691" rtlCol="0" anchor="ctr"/>
          <a:lstStyle/>
          <a:p>
            <a:pPr algn="r" defTabSz="913818">
              <a:defRPr/>
            </a:pP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en-US" sz="1400" dirty="0">
                <a:solidFill>
                  <a:schemeClr val="bg1"/>
                </a:solidFill>
              </a:rPr>
              <a:t>5</a:t>
            </a:r>
            <a:endParaRPr lang="ru-RU" sz="1400" dirty="0">
              <a:solidFill>
                <a:schemeClr val="bg1"/>
              </a:solidFill>
            </a:endParaRPr>
          </a:p>
        </p:txBody>
      </p:sp>
      <p:pic>
        <p:nvPicPr>
          <p:cNvPr id="10" name="Picture 2" descr="http://www.irkobl.ru/irk/symbol/irkob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41" y="260653"/>
            <a:ext cx="57606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5" y="908721"/>
            <a:ext cx="1312863" cy="276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77" tIns="45688" rIns="91377" bIns="45688">
            <a:spAutoFit/>
          </a:bodyPr>
          <a:lstStyle/>
          <a:p>
            <a:pPr algn="ctr">
              <a:defRPr/>
            </a:pPr>
            <a:r>
              <a:rPr lang="ru-RU" sz="6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itchFamily="34" charset="0"/>
                <a:cs typeface="Times New Roman" pitchFamily="18" charset="0"/>
              </a:rPr>
              <a:t>МИНИСТЕРСТВО ТРУДА И ЗАНЯТОСТИ ИРКУТСКОЙ ОБЛАСТИ</a:t>
            </a:r>
          </a:p>
        </p:txBody>
      </p:sp>
      <p:grpSp>
        <p:nvGrpSpPr>
          <p:cNvPr id="2" name="Группа 16"/>
          <p:cNvGrpSpPr/>
          <p:nvPr/>
        </p:nvGrpSpPr>
        <p:grpSpPr>
          <a:xfrm>
            <a:off x="1763688" y="5805264"/>
            <a:ext cx="5965176" cy="657011"/>
            <a:chOff x="-4455020" y="294575"/>
            <a:chExt cx="6455619" cy="123307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8" name="Прямоугольник 17"/>
            <p:cNvSpPr/>
            <p:nvPr/>
          </p:nvSpPr>
          <p:spPr>
            <a:xfrm>
              <a:off x="-4455020" y="294575"/>
              <a:ext cx="6455619" cy="1233073"/>
            </a:xfrm>
            <a:prstGeom prst="rect">
              <a:avLst/>
            </a:prstGeom>
            <a:solidFill>
              <a:srgbClr val="ABC3FF"/>
            </a:solidFill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Прямоугольник 18"/>
            <p:cNvSpPr/>
            <p:nvPr/>
          </p:nvSpPr>
          <p:spPr>
            <a:xfrm>
              <a:off x="-4377092" y="576439"/>
              <a:ext cx="6312195" cy="48555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7108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Трудоустроено в 2017 году – </a:t>
              </a:r>
              <a:r>
                <a:rPr lang="ru-RU" sz="1600" b="1" dirty="0" smtClean="0">
                  <a:solidFill>
                    <a:srgbClr val="CC0000"/>
                  </a:solidFill>
                  <a:latin typeface="Century Gothic" pitchFamily="34" charset="0"/>
                </a:rPr>
                <a:t>19 человек</a:t>
              </a:r>
              <a:endParaRPr lang="ru-RU" sz="1600" b="1" dirty="0">
                <a:solidFill>
                  <a:srgbClr val="CC0000"/>
                </a:solidFill>
                <a:latin typeface="Century Gothic" pitchFamily="34" charset="0"/>
              </a:endParaRPr>
            </a:p>
          </p:txBody>
        </p:sp>
      </p:grpSp>
      <p:sp>
        <p:nvSpPr>
          <p:cNvPr id="21" name="Стрелка вниз 8"/>
          <p:cNvSpPr>
            <a:spLocks noChangeArrowheads="1"/>
          </p:cNvSpPr>
          <p:nvPr/>
        </p:nvSpPr>
        <p:spPr bwMode="auto">
          <a:xfrm>
            <a:off x="4427984" y="5373216"/>
            <a:ext cx="484187" cy="432048"/>
          </a:xfrm>
          <a:prstGeom prst="downArrow">
            <a:avLst>
              <a:gd name="adj1" fmla="val 50000"/>
              <a:gd name="adj2" fmla="val 50048"/>
            </a:avLst>
          </a:prstGeom>
          <a:solidFill>
            <a:schemeClr val="accent1"/>
          </a:solidFill>
          <a:ln w="9525" algn="ctr">
            <a:solidFill>
              <a:schemeClr val="tx2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91392" tIns="45696" rIns="91392" bIns="45696"/>
          <a:lstStyle/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 txBox="1">
            <a:spLocks/>
          </p:cNvSpPr>
          <p:nvPr/>
        </p:nvSpPr>
        <p:spPr bwMode="auto">
          <a:xfrm>
            <a:off x="611560" y="3573016"/>
            <a:ext cx="7920880" cy="72008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3290" tIns="46645" rIns="93290" bIns="46645"/>
          <a:lstStyle/>
          <a:p>
            <a:pPr algn="ctr" defTabSz="91346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Ежегодно после окончания стажировки на постоянную работу трудоустраивается </a:t>
            </a:r>
            <a:r>
              <a:rPr lang="ru-RU" sz="1600" dirty="0" smtClean="0">
                <a:solidFill>
                  <a:srgbClr val="7030A0"/>
                </a:solidFill>
              </a:rPr>
              <a:t>около 60%,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получивших опыт работы</a:t>
            </a:r>
            <a:endParaRPr lang="ru-RU" sz="1600" dirty="0">
              <a:solidFill>
                <a:schemeClr val="accent6">
                  <a:lumMod val="50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32774" name="TextBox 20"/>
          <p:cNvSpPr txBox="1">
            <a:spLocks noChangeArrowheads="1"/>
          </p:cNvSpPr>
          <p:nvPr/>
        </p:nvSpPr>
        <p:spPr bwMode="auto">
          <a:xfrm>
            <a:off x="285750" y="1428750"/>
            <a:ext cx="3143250" cy="5000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lIns="36234" tIns="36234" rIns="0" bIns="36234" anchor="ctr"/>
          <a:lstStyle/>
          <a:p>
            <a:pPr algn="ctr" defTabSz="933391">
              <a:defRPr/>
            </a:pPr>
            <a:endParaRPr lang="ru-RU" sz="1200" b="1" dirty="0">
              <a:latin typeface="+mj-lt"/>
              <a:cs typeface="Tahoma" pitchFamily="34" charset="0"/>
            </a:endParaRPr>
          </a:p>
        </p:txBody>
      </p:sp>
      <p:sp>
        <p:nvSpPr>
          <p:cNvPr id="32775" name="TextBox 52"/>
          <p:cNvSpPr txBox="1">
            <a:spLocks noChangeArrowheads="1"/>
          </p:cNvSpPr>
          <p:nvPr/>
        </p:nvSpPr>
        <p:spPr bwMode="auto">
          <a:xfrm>
            <a:off x="500063" y="1785938"/>
            <a:ext cx="1643062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7" rIns="91435" bIns="45717">
            <a:spAutoFit/>
          </a:bodyPr>
          <a:lstStyle/>
          <a:p>
            <a:pPr defTabSz="895293" fontAlgn="b">
              <a:defRPr/>
            </a:pPr>
            <a:endParaRPr lang="ru-RU" sz="1100" b="1" i="1" dirty="0">
              <a:solidFill>
                <a:srgbClr val="000000"/>
              </a:solidFill>
              <a:latin typeface="+mj-lt"/>
              <a:cs typeface="+mn-cs"/>
            </a:endParaRPr>
          </a:p>
          <a:p>
            <a:pPr defTabSz="895293" fontAlgn="b">
              <a:defRPr/>
            </a:pPr>
            <a:endParaRPr lang="ru-RU" sz="1200" b="1" i="1" dirty="0">
              <a:solidFill>
                <a:srgbClr val="000000"/>
              </a:solidFill>
              <a:latin typeface="+mj-lt"/>
              <a:cs typeface="+mn-cs"/>
            </a:endParaRPr>
          </a:p>
          <a:p>
            <a:pPr defTabSz="895293" fontAlgn="b">
              <a:defRPr/>
            </a:pPr>
            <a:endParaRPr lang="ru-RU" sz="1100" i="1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33" name="Заголовок 1"/>
          <p:cNvSpPr txBox="1">
            <a:spLocks/>
          </p:cNvSpPr>
          <p:nvPr/>
        </p:nvSpPr>
        <p:spPr bwMode="auto">
          <a:xfrm>
            <a:off x="0" y="3141663"/>
            <a:ext cx="847566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90" tIns="46645" rIns="93290" bIns="46645"/>
          <a:lstStyle/>
          <a:p>
            <a:pPr algn="ctr" defTabSz="913468">
              <a:defRPr/>
            </a:pPr>
            <a:endParaRPr lang="ru-RU" sz="2400" dirty="0">
              <a:solidFill>
                <a:schemeClr val="accent1">
                  <a:lumMod val="25000"/>
                </a:schemeClr>
              </a:solidFill>
              <a:latin typeface="+mj-lt"/>
              <a:cs typeface="+mn-cs"/>
            </a:endParaRPr>
          </a:p>
          <a:p>
            <a:pPr algn="ctr" defTabSz="913468">
              <a:defRPr/>
            </a:pPr>
            <a:endParaRPr lang="ru-RU" sz="2400" dirty="0">
              <a:solidFill>
                <a:schemeClr val="accent1">
                  <a:lumMod val="25000"/>
                </a:schemeClr>
              </a:solidFill>
              <a:latin typeface="+mj-lt"/>
              <a:cs typeface="+mn-cs"/>
            </a:endParaRPr>
          </a:p>
          <a:p>
            <a:pPr algn="ctr" defTabSz="913468">
              <a:defRPr/>
            </a:pPr>
            <a:endParaRPr lang="ru-RU" sz="2400" dirty="0">
              <a:latin typeface="+mj-lt"/>
              <a:cs typeface="+mn-cs"/>
            </a:endParaRPr>
          </a:p>
          <a:p>
            <a:pPr algn="ctr" defTabSz="913468">
              <a:defRPr/>
            </a:pPr>
            <a:endParaRPr lang="ru-RU" sz="2900" dirty="0">
              <a:latin typeface="+mj-lt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3850" y="1628775"/>
            <a:ext cx="3143250" cy="5000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lIns="36234" tIns="36234" rIns="0" bIns="36234" anchor="ctr"/>
          <a:lstStyle/>
          <a:p>
            <a:pPr algn="ctr" defTabSz="933719">
              <a:defRPr/>
            </a:pPr>
            <a:endParaRPr lang="ru-RU" sz="1200" b="1" dirty="0">
              <a:latin typeface="+mj-lt"/>
              <a:cs typeface="Tahoma" pitchFamily="34" charset="0"/>
            </a:endParaRPr>
          </a:p>
        </p:txBody>
      </p:sp>
      <p:sp>
        <p:nvSpPr>
          <p:cNvPr id="35" name="TextBox 52"/>
          <p:cNvSpPr txBox="1">
            <a:spLocks noChangeArrowheads="1"/>
          </p:cNvSpPr>
          <p:nvPr/>
        </p:nvSpPr>
        <p:spPr bwMode="auto">
          <a:xfrm>
            <a:off x="539750" y="1989138"/>
            <a:ext cx="1643063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7" rIns="91435" bIns="45717">
            <a:spAutoFit/>
          </a:bodyPr>
          <a:lstStyle/>
          <a:p>
            <a:pPr defTabSz="895293" fontAlgn="b">
              <a:defRPr/>
            </a:pPr>
            <a:endParaRPr lang="ru-RU" sz="1100" b="1" i="1" dirty="0">
              <a:solidFill>
                <a:srgbClr val="000000"/>
              </a:solidFill>
              <a:latin typeface="+mj-lt"/>
              <a:cs typeface="+mn-cs"/>
            </a:endParaRPr>
          </a:p>
          <a:p>
            <a:pPr defTabSz="895293" fontAlgn="b">
              <a:defRPr/>
            </a:pPr>
            <a:endParaRPr lang="ru-RU" sz="1200" b="1" i="1" dirty="0">
              <a:solidFill>
                <a:srgbClr val="000000"/>
              </a:solidFill>
              <a:latin typeface="+mj-lt"/>
              <a:cs typeface="+mn-cs"/>
            </a:endParaRPr>
          </a:p>
          <a:p>
            <a:pPr defTabSz="895293" fontAlgn="b">
              <a:defRPr/>
            </a:pPr>
            <a:endParaRPr lang="ru-RU" sz="1100" i="1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33838" name="Нижний колонтитул 59"/>
          <p:cNvSpPr>
            <a:spLocks noGrp="1"/>
          </p:cNvSpPr>
          <p:nvPr>
            <p:ph type="ftr" sz="quarter" idx="4294967295"/>
          </p:nvPr>
        </p:nvSpPr>
        <p:spPr>
          <a:xfrm>
            <a:off x="150813" y="36513"/>
            <a:ext cx="0" cy="123825"/>
          </a:xfrm>
          <a:prstGeom prst="rect">
            <a:avLst/>
          </a:prstGeom>
          <a:noFill/>
        </p:spPr>
        <p:txBody>
          <a:bodyPr/>
          <a:lstStyle/>
          <a:p>
            <a:pPr defTabSz="895350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latin typeface="Arial" pitchFamily="34" charset="0"/>
            </a:endParaRPr>
          </a:p>
        </p:txBody>
      </p:sp>
      <p:sp>
        <p:nvSpPr>
          <p:cNvPr id="33839" name="Номер слайда 25"/>
          <p:cNvSpPr>
            <a:spLocks noGrp="1"/>
          </p:cNvSpPr>
          <p:nvPr>
            <p:ph type="sldNum" sz="quarter" idx="11"/>
          </p:nvPr>
        </p:nvSpPr>
        <p:spPr bwMode="auto">
          <a:xfrm>
            <a:off x="7019925" y="6642100"/>
            <a:ext cx="1905000" cy="30777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defTabSz="89535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0" dirty="0" smtClean="0">
                <a:latin typeface="Arial" pitchFamily="34" charset="0"/>
              </a:rPr>
              <a:t>6</a:t>
            </a:r>
            <a:endParaRPr lang="en-US" sz="1400" b="0" dirty="0">
              <a:latin typeface="Arial" pitchFamily="34" charset="0"/>
            </a:endParaRPr>
          </a:p>
        </p:txBody>
      </p:sp>
      <p:sp>
        <p:nvSpPr>
          <p:cNvPr id="33840" name="Прямоугольник 17"/>
          <p:cNvSpPr>
            <a:spLocks noChangeArrowheads="1"/>
          </p:cNvSpPr>
          <p:nvPr/>
        </p:nvSpPr>
        <p:spPr bwMode="auto">
          <a:xfrm>
            <a:off x="1116013" y="225425"/>
            <a:ext cx="8027987" cy="850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1033" tIns="55516" rIns="111033" bIns="55516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/>
                </a:solidFill>
                <a:cs typeface="Times New Roman" pitchFamily="18" charset="0"/>
              </a:rPr>
              <a:t>Реализация </a:t>
            </a:r>
            <a:r>
              <a:rPr lang="ru-RU" sz="1600" b="1" dirty="0" smtClean="0">
                <a:solidFill>
                  <a:schemeClr val="tx2"/>
                </a:solidFill>
              </a:rPr>
              <a:t>ведомственной целевой программы «Организация стажировок выпускников образовательных учреждений в целях приобретения ими опыта работы в Иркутской области» </a:t>
            </a:r>
            <a:endParaRPr lang="ru-RU" sz="1400" b="1" i="1" dirty="0">
              <a:solidFill>
                <a:schemeClr val="tx2"/>
              </a:solidFill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611560" y="1412776"/>
          <a:ext cx="7920882" cy="1800201"/>
        </p:xfrm>
        <a:graphic>
          <a:graphicData uri="http://schemas.openxmlformats.org/drawingml/2006/table">
            <a:tbl>
              <a:tblPr/>
              <a:tblGrid>
                <a:gridCol w="3379968"/>
                <a:gridCol w="705385"/>
                <a:gridCol w="705385"/>
                <a:gridCol w="705385"/>
                <a:gridCol w="705385"/>
                <a:gridCol w="661297"/>
                <a:gridCol w="1058077"/>
              </a:tblGrid>
              <a:tr h="1022841"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Целевые показатели ведомственной целевой программы «Организация стажировок выпускников образовательных учреждений в целях приобретения ими опыта работы в Иркутской области» </a:t>
                      </a:r>
                      <a:r>
                        <a:rPr lang="ru-RU" sz="1600" b="1" i="1" u="none" strike="noStrike" dirty="0">
                          <a:solidFill>
                            <a:srgbClr val="003B89"/>
                          </a:solidFill>
                          <a:latin typeface="Arial"/>
                        </a:rPr>
                        <a:t> 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86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868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Основной целевой показатель</a:t>
                      </a:r>
                      <a:r>
                        <a:rPr lang="ru-RU" sz="1200" b="1" i="1" u="none" strike="noStrike" dirty="0" smtClean="0">
                          <a:solidFill>
                            <a:srgbClr val="003B89"/>
                          </a:solidFill>
                          <a:latin typeface="Arial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F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2012 год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F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2013 год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F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2014 год</a:t>
                      </a:r>
                      <a:r>
                        <a:rPr lang="ru-RU" sz="1200" b="1" i="0" u="none" strike="noStrike" dirty="0">
                          <a:solidFill>
                            <a:srgbClr val="003B89"/>
                          </a:solidFill>
                          <a:latin typeface="Arial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F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2015 год</a:t>
                      </a:r>
                      <a:r>
                        <a:rPr lang="ru-RU" sz="1200" b="1" i="0" u="none" strike="noStrike" dirty="0">
                          <a:solidFill>
                            <a:srgbClr val="003B89"/>
                          </a:solidFill>
                          <a:latin typeface="Arial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F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2016 год</a:t>
                      </a:r>
                      <a:r>
                        <a:rPr lang="ru-RU" sz="1200" b="1" i="0" u="none" strike="noStrike">
                          <a:solidFill>
                            <a:srgbClr val="003B89"/>
                          </a:solidFill>
                          <a:latin typeface="Arial"/>
                        </a:rPr>
                        <a:t>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F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 мес.2017 года</a:t>
                      </a:r>
                      <a:r>
                        <a:rPr lang="ru-RU" sz="1200" b="1" i="0" u="none" strike="noStrike">
                          <a:solidFill>
                            <a:srgbClr val="003B89"/>
                          </a:solidFill>
                          <a:latin typeface="Arial"/>
                        </a:rPr>
                        <a:t>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FF6"/>
                    </a:solidFill>
                  </a:tcPr>
                </a:tc>
              </a:tr>
              <a:tr h="38868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chemeClr val="tx2"/>
                          </a:solidFill>
                          <a:latin typeface="Arial"/>
                        </a:rPr>
                        <a:t>Численность выпускников направленных на стажировки </a:t>
                      </a:r>
                      <a:r>
                        <a:rPr lang="ru-RU" sz="1200" b="1" i="0" u="none" strike="noStrike" dirty="0" smtClean="0">
                          <a:solidFill>
                            <a:schemeClr val="tx2"/>
                          </a:solidFill>
                          <a:latin typeface="Arial"/>
                        </a:rPr>
                        <a:t>(чел.) </a:t>
                      </a:r>
                      <a:endParaRPr lang="ru-RU" sz="1200" b="1" i="0" u="none" strike="noStrike" dirty="0">
                        <a:solidFill>
                          <a:schemeClr val="tx2"/>
                        </a:solidFill>
                        <a:latin typeface="Arial"/>
                      </a:endParaRPr>
                    </a:p>
                  </a:txBody>
                  <a:tcPr marL="8482" marR="8482" marT="84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2"/>
                          </a:solidFill>
                          <a:latin typeface="Arial"/>
                        </a:rPr>
                        <a:t>571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2"/>
                          </a:solidFill>
                          <a:latin typeface="Arial"/>
                        </a:rPr>
                        <a:t>447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2"/>
                          </a:solidFill>
                          <a:latin typeface="Arial"/>
                        </a:rPr>
                        <a:t>322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2"/>
                          </a:solidFill>
                          <a:latin typeface="Arial"/>
                        </a:rPr>
                        <a:t>243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2"/>
                          </a:solidFill>
                          <a:latin typeface="Arial"/>
                        </a:rPr>
                        <a:t>328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2"/>
                          </a:solidFill>
                          <a:latin typeface="Arial"/>
                        </a:rPr>
                        <a:t>248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latin typeface="Arial"/>
                      </a:endParaRP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" name="Заголовок 1"/>
          <p:cNvSpPr txBox="1">
            <a:spLocks/>
          </p:cNvSpPr>
          <p:nvPr/>
        </p:nvSpPr>
        <p:spPr bwMode="auto">
          <a:xfrm>
            <a:off x="611560" y="4509120"/>
            <a:ext cx="7920880" cy="93610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3290" tIns="46645" rIns="93290" bIns="46645"/>
          <a:lstStyle/>
          <a:p>
            <a:pPr algn="ctr" defTabSz="91346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002060"/>
                </a:solidFill>
              </a:rPr>
              <a:t>Участие в мероприятии дает позволяет молодым специалистам получить первый опыт работы по полученной квалификации, трудовой адаптации и трудоустроиться на постоянное рабочее место</a:t>
            </a:r>
            <a:endParaRPr lang="ru-RU" sz="1600" dirty="0">
              <a:solidFill>
                <a:srgbClr val="002060"/>
              </a:solidFill>
              <a:latin typeface="+mj-lt"/>
              <a:cs typeface="+mn-cs"/>
            </a:endParaRPr>
          </a:p>
        </p:txBody>
      </p:sp>
      <p:pic>
        <p:nvPicPr>
          <p:cNvPr id="15" name="Picture 2" descr="http://www.irkobl.ru/irk/symbol/irkob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41" y="260653"/>
            <a:ext cx="57606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5" y="908721"/>
            <a:ext cx="1312863" cy="276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77" tIns="45688" rIns="91377" bIns="45688">
            <a:spAutoFit/>
          </a:bodyPr>
          <a:lstStyle/>
          <a:p>
            <a:pPr algn="ctr">
              <a:defRPr/>
            </a:pPr>
            <a:r>
              <a:rPr lang="ru-RU" sz="6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itchFamily="34" charset="0"/>
                <a:cs typeface="Times New Roman" pitchFamily="18" charset="0"/>
              </a:rPr>
              <a:t>МИНИСТЕРСТВО ТРУДА И ЗАНЯТОСТИ ИРКУТСКОЙ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Прямоугольник 3"/>
          <p:cNvSpPr>
            <a:spLocks noChangeArrowheads="1"/>
          </p:cNvSpPr>
          <p:nvPr/>
        </p:nvSpPr>
        <p:spPr bwMode="auto">
          <a:xfrm>
            <a:off x="971600" y="116632"/>
            <a:ext cx="7936325" cy="778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223" tIns="46611" rIns="93223" bIns="46611">
            <a:spAutoFit/>
          </a:bodyPr>
          <a:lstStyle/>
          <a:p>
            <a:pPr algn="ctr" defTabSz="909706" eaLnBrk="0" fontAlgn="base" hangingPunct="0">
              <a:lnSpc>
                <a:spcPts val="1505"/>
              </a:lnSpc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solidFill>
                <a:srgbClr val="002960"/>
              </a:solidFill>
              <a:cs typeface="Times New Roman" pitchFamily="18" charset="0"/>
            </a:endParaRPr>
          </a:p>
          <a:p>
            <a:pPr algn="ctr" defTabSz="90970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2960"/>
                </a:solidFill>
                <a:cs typeface="Times New Roman" pitchFamily="18" charset="0"/>
              </a:rPr>
              <a:t>Уровень трудоустройства несовершеннолетних </a:t>
            </a:r>
            <a:r>
              <a:rPr lang="ru-RU" sz="1600" b="1" dirty="0">
                <a:solidFill>
                  <a:srgbClr val="002960"/>
                </a:solidFill>
                <a:cs typeface="Times New Roman" pitchFamily="18" charset="0"/>
              </a:rPr>
              <a:t>граждан в </a:t>
            </a:r>
            <a:r>
              <a:rPr lang="ru-RU" sz="1600" b="1" dirty="0" smtClean="0">
                <a:solidFill>
                  <a:srgbClr val="002960"/>
                </a:solidFill>
                <a:cs typeface="Times New Roman" pitchFamily="18" charset="0"/>
              </a:rPr>
              <a:t>возрасте</a:t>
            </a:r>
          </a:p>
          <a:p>
            <a:pPr algn="ctr" defTabSz="90970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2960"/>
                </a:solidFill>
                <a:cs typeface="Times New Roman" pitchFamily="18" charset="0"/>
              </a:rPr>
              <a:t> от </a:t>
            </a:r>
            <a:r>
              <a:rPr lang="ru-RU" sz="1600" b="1" dirty="0">
                <a:solidFill>
                  <a:srgbClr val="002960"/>
                </a:solidFill>
                <a:cs typeface="Times New Roman" pitchFamily="18" charset="0"/>
              </a:rPr>
              <a:t>14 до 18 лет в свободное от учебы время в Иркутской области</a:t>
            </a:r>
          </a:p>
        </p:txBody>
      </p:sp>
      <p:grpSp>
        <p:nvGrpSpPr>
          <p:cNvPr id="2" name="Группа 10"/>
          <p:cNvGrpSpPr>
            <a:grpSpLocks/>
          </p:cNvGrpSpPr>
          <p:nvPr/>
        </p:nvGrpSpPr>
        <p:grpSpPr bwMode="auto">
          <a:xfrm>
            <a:off x="1045402" y="1196757"/>
            <a:ext cx="7212378" cy="3294051"/>
            <a:chOff x="4650445" y="1230115"/>
            <a:chExt cx="4208309" cy="3081936"/>
          </a:xfrm>
        </p:grpSpPr>
        <p:sp>
          <p:nvSpPr>
            <p:cNvPr id="16" name="Прямоугольник 15"/>
            <p:cNvSpPr/>
            <p:nvPr/>
          </p:nvSpPr>
          <p:spPr bwMode="auto">
            <a:xfrm>
              <a:off x="4677454" y="4106385"/>
              <a:ext cx="144691" cy="205665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ln>
              <a:solidFill>
                <a:schemeClr val="bg1">
                  <a:lumMod val="85000"/>
                </a:schemeClr>
              </a:solidFill>
              <a:headEnd type="none"/>
              <a:tailEnd type="triangle" w="med" len="lg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89611" tIns="44806" rIns="89611" bIns="44806"/>
            <a:lstStyle/>
            <a:p>
              <a:pPr algn="ctr" defTabSz="932467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000" b="1" dirty="0">
                <a:solidFill>
                  <a:srgbClr val="FFFFFF"/>
                </a:solidFill>
              </a:endParaRPr>
            </a:p>
          </p:txBody>
        </p:sp>
        <p:sp>
          <p:nvSpPr>
            <p:cNvPr id="3166" name="TextBox 52"/>
            <p:cNvSpPr txBox="1">
              <a:spLocks noChangeArrowheads="1"/>
            </p:cNvSpPr>
            <p:nvPr/>
          </p:nvSpPr>
          <p:spPr bwMode="auto">
            <a:xfrm>
              <a:off x="4835445" y="4070786"/>
              <a:ext cx="2115881" cy="203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lIns="89611" tIns="44806" rIns="89611" bIns="44806">
              <a:spAutoFit/>
            </a:bodyPr>
            <a:lstStyle/>
            <a:p>
              <a:pPr defTabSz="932467" fontAlgn="b">
                <a:spcBef>
                  <a:spcPct val="0"/>
                </a:spcBef>
                <a:spcAft>
                  <a:spcPct val="0"/>
                </a:spcAft>
              </a:pPr>
              <a:r>
                <a:rPr lang="ru-RU" sz="800" b="1" i="1" dirty="0">
                  <a:solidFill>
                    <a:srgbClr val="000000"/>
                  </a:solidFill>
                  <a:latin typeface="Arial (Основной текст)"/>
                  <a:cs typeface="Arial" pitchFamily="34" charset="0"/>
                </a:rPr>
                <a:t>Трудоустроено, чел.</a:t>
              </a:r>
            </a:p>
          </p:txBody>
        </p:sp>
        <p:grpSp>
          <p:nvGrpSpPr>
            <p:cNvPr id="3" name="Группа 291"/>
            <p:cNvGrpSpPr>
              <a:grpSpLocks/>
            </p:cNvGrpSpPr>
            <p:nvPr/>
          </p:nvGrpSpPr>
          <p:grpSpPr bwMode="auto">
            <a:xfrm>
              <a:off x="4650445" y="1230115"/>
              <a:ext cx="4208309" cy="3081936"/>
              <a:chOff x="4745184" y="1255100"/>
              <a:chExt cx="4294040" cy="3144534"/>
            </a:xfrm>
          </p:grpSpPr>
          <p:sp>
            <p:nvSpPr>
              <p:cNvPr id="21" name="Прямоугольник 20"/>
              <p:cNvSpPr/>
              <p:nvPr/>
            </p:nvSpPr>
            <p:spPr bwMode="auto">
              <a:xfrm>
                <a:off x="4772653" y="3823667"/>
                <a:ext cx="147729" cy="212608"/>
              </a:xfrm>
              <a:prstGeom prst="rect">
                <a:avLst/>
              </a:prstGeom>
              <a:solidFill>
                <a:schemeClr val="tx2">
                  <a:lumMod val="25000"/>
                  <a:lumOff val="75000"/>
                </a:schemeClr>
              </a:solidFill>
              <a:ln w="9525" cap="rnd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/>
                <a:tailEnd type="triangle" w="med" len="lg"/>
              </a:ln>
              <a:effectLst/>
              <a:scene3d>
                <a:camera prst="orthographicFront"/>
                <a:lightRig rig="threePt" dir="t"/>
              </a:scene3d>
              <a:sp3d>
                <a:bevelT h="25400"/>
              </a:sp3d>
            </p:spPr>
            <p:txBody>
              <a:bodyPr/>
              <a:lstStyle/>
              <a:p>
                <a:pPr algn="ctr" defTabSz="932467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1000" b="1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3171" name="TextBox 52"/>
              <p:cNvSpPr txBox="1">
                <a:spLocks noChangeArrowheads="1"/>
              </p:cNvSpPr>
              <p:nvPr/>
            </p:nvSpPr>
            <p:spPr bwMode="auto">
              <a:xfrm>
                <a:off x="4920382" y="3823670"/>
                <a:ext cx="1903197" cy="2098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spAutoFit/>
              </a:bodyPr>
              <a:lstStyle/>
              <a:p>
                <a:pPr defTabSz="932467" fontAlgn="b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800" b="1" i="1" dirty="0">
                    <a:solidFill>
                      <a:srgbClr val="000000"/>
                    </a:solidFill>
                    <a:latin typeface="Arial (Основной текст)"/>
                    <a:cs typeface="Arial" pitchFamily="34" charset="0"/>
                  </a:rPr>
                  <a:t>Обратилось в поиске работы, чел.</a:t>
                </a:r>
              </a:p>
            </p:txBody>
          </p:sp>
          <p:sp>
            <p:nvSpPr>
              <p:cNvPr id="3172" name="TextBox 52"/>
              <p:cNvSpPr txBox="1">
                <a:spLocks noChangeArrowheads="1"/>
              </p:cNvSpPr>
              <p:nvPr/>
            </p:nvSpPr>
            <p:spPr bwMode="auto">
              <a:xfrm>
                <a:off x="6559116" y="4189792"/>
                <a:ext cx="1412337" cy="2098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pPr defTabSz="932467" fontAlgn="b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800" b="1" i="1" dirty="0">
                    <a:solidFill>
                      <a:srgbClr val="000000"/>
                    </a:solidFill>
                    <a:latin typeface="Arial (Основной текст)"/>
                    <a:cs typeface="Arial" pitchFamily="34" charset="0"/>
                  </a:rPr>
                  <a:t>Уровень трудоустройства, %</a:t>
                </a:r>
              </a:p>
            </p:txBody>
          </p:sp>
          <p:sp>
            <p:nvSpPr>
              <p:cNvPr id="24" name="Прямоугольник 23"/>
              <p:cNvSpPr/>
              <p:nvPr/>
            </p:nvSpPr>
            <p:spPr bwMode="auto">
              <a:xfrm>
                <a:off x="6257152" y="1667537"/>
                <a:ext cx="488700" cy="1958020"/>
              </a:xfrm>
              <a:prstGeom prst="rect">
                <a:avLst/>
              </a:prstGeom>
              <a:solidFill>
                <a:schemeClr val="tx2">
                  <a:lumMod val="25000"/>
                  <a:lumOff val="75000"/>
                </a:schemeClr>
              </a:solidFill>
              <a:ln w="9525" cap="rnd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/>
                <a:tailEnd type="triangle" w="med" len="lg"/>
              </a:ln>
              <a:effectLst/>
              <a:scene3d>
                <a:camera prst="orthographicFront"/>
                <a:lightRig rig="threePt" dir="t"/>
              </a:scene3d>
              <a:sp3d>
                <a:bevelT h="25400"/>
              </a:sp3d>
            </p:spPr>
            <p:txBody>
              <a:bodyPr/>
              <a:lstStyle/>
              <a:p>
                <a:pPr algn="ctr" defTabSz="932467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1000" b="1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3176" name="TextBox 36"/>
              <p:cNvSpPr txBox="1">
                <a:spLocks noChangeArrowheads="1"/>
              </p:cNvSpPr>
              <p:nvPr/>
            </p:nvSpPr>
            <p:spPr bwMode="auto">
              <a:xfrm>
                <a:off x="4786314" y="2632116"/>
                <a:ext cx="644743" cy="2548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spAutoFit/>
              </a:bodyPr>
              <a:lstStyle/>
              <a:p>
                <a:pPr algn="ctr" defTabSz="932467" fontAlgn="b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100" b="1" dirty="0">
                    <a:solidFill>
                      <a:srgbClr val="000000"/>
                    </a:solidFill>
                    <a:cs typeface="Arial" pitchFamily="34" charset="0"/>
                  </a:rPr>
                  <a:t>31,3</a:t>
                </a:r>
              </a:p>
            </p:txBody>
          </p:sp>
          <p:sp>
            <p:nvSpPr>
              <p:cNvPr id="3177" name="TextBox 37"/>
              <p:cNvSpPr txBox="1">
                <a:spLocks noChangeArrowheads="1"/>
              </p:cNvSpPr>
              <p:nvPr/>
            </p:nvSpPr>
            <p:spPr bwMode="auto">
              <a:xfrm>
                <a:off x="6621610" y="1569828"/>
                <a:ext cx="644743" cy="2548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spAutoFit/>
              </a:bodyPr>
              <a:lstStyle/>
              <a:p>
                <a:pPr algn="ctr" defTabSz="932467" fontAlgn="b">
                  <a:spcBef>
                    <a:spcPct val="0"/>
                  </a:spcBef>
                  <a:spcAft>
                    <a:spcPct val="0"/>
                  </a:spcAft>
                </a:pPr>
                <a:endParaRPr lang="ru-RU" sz="1100" b="1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endParaRPr>
              </a:p>
            </p:txBody>
          </p:sp>
          <p:sp>
            <p:nvSpPr>
              <p:cNvPr id="3178" name="TextBox 36"/>
              <p:cNvSpPr txBox="1">
                <a:spLocks noChangeArrowheads="1"/>
              </p:cNvSpPr>
              <p:nvPr/>
            </p:nvSpPr>
            <p:spPr bwMode="auto">
              <a:xfrm>
                <a:off x="6030260" y="1667537"/>
                <a:ext cx="926058" cy="2548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pPr algn="ctr" defTabSz="932467" fontAlgn="b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100" b="1" dirty="0" smtClean="0">
                    <a:solidFill>
                      <a:srgbClr val="000000"/>
                    </a:solidFill>
                    <a:cs typeface="Arial" pitchFamily="34" charset="0"/>
                  </a:rPr>
                  <a:t>12406</a:t>
                </a:r>
                <a:endParaRPr lang="ru-RU" sz="1100" b="1" dirty="0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0" name="Прямоугольник 29"/>
              <p:cNvSpPr/>
              <p:nvPr/>
            </p:nvSpPr>
            <p:spPr bwMode="auto">
              <a:xfrm>
                <a:off x="5268049" y="1323840"/>
                <a:ext cx="450726" cy="2301716"/>
              </a:xfrm>
              <a:prstGeom prst="rect">
                <a:avLst/>
              </a:prstGeom>
              <a:solidFill>
                <a:schemeClr val="tx2">
                  <a:lumMod val="25000"/>
                  <a:lumOff val="75000"/>
                </a:schemeClr>
              </a:solidFill>
              <a:ln w="9525" cap="rnd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/>
                <a:tailEnd type="triangle" w="med" len="lg"/>
              </a:ln>
              <a:effectLst/>
              <a:scene3d>
                <a:camera prst="orthographicFront"/>
                <a:lightRig rig="threePt" dir="t"/>
              </a:scene3d>
              <a:sp3d>
                <a:bevelT h="25400"/>
              </a:sp3d>
            </p:spPr>
            <p:txBody>
              <a:bodyPr/>
              <a:lstStyle/>
              <a:p>
                <a:pPr algn="ctr" defTabSz="932467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1000" b="1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31" name="Прямоугольник 30"/>
              <p:cNvSpPr/>
              <p:nvPr/>
            </p:nvSpPr>
            <p:spPr bwMode="auto">
              <a:xfrm>
                <a:off x="7279136" y="1255100"/>
                <a:ext cx="532850" cy="2348609"/>
              </a:xfrm>
              <a:prstGeom prst="rect">
                <a:avLst/>
              </a:prstGeom>
              <a:solidFill>
                <a:schemeClr val="tx2">
                  <a:lumMod val="25000"/>
                  <a:lumOff val="75000"/>
                </a:schemeClr>
              </a:solidFill>
              <a:ln w="9525" cap="rnd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/>
                <a:tailEnd type="triangle" w="med" len="lg"/>
              </a:ln>
              <a:effectLst/>
              <a:scene3d>
                <a:camera prst="orthographicFront"/>
                <a:lightRig rig="threePt" dir="t"/>
              </a:scene3d>
              <a:sp3d>
                <a:bevelT h="25400"/>
              </a:sp3d>
            </p:spPr>
            <p:txBody>
              <a:bodyPr/>
              <a:lstStyle/>
              <a:p>
                <a:pPr algn="ctr" defTabSz="932467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1000" b="1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32" name="Прямоугольник 6"/>
              <p:cNvSpPr/>
              <p:nvPr/>
            </p:nvSpPr>
            <p:spPr bwMode="auto">
              <a:xfrm>
                <a:off x="5063697" y="1964558"/>
                <a:ext cx="367360" cy="1613046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>
                    <a:lumMod val="85000"/>
                  </a:schemeClr>
                </a:solidFill>
                <a:headEnd type="none"/>
                <a:tailEnd type="triangle" w="med" len="lg"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defTabSz="932467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10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3" name="Прямоугольник 32"/>
              <p:cNvSpPr/>
              <p:nvPr/>
            </p:nvSpPr>
            <p:spPr bwMode="auto">
              <a:xfrm>
                <a:off x="6121624" y="2079975"/>
                <a:ext cx="391644" cy="152373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>
                    <a:lumMod val="85000"/>
                  </a:schemeClr>
                </a:solidFill>
                <a:headEnd type="none"/>
                <a:tailEnd type="triangle" w="med" len="lg"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defTabSz="932467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10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4" name="Прямоугольник 33"/>
              <p:cNvSpPr/>
              <p:nvPr/>
            </p:nvSpPr>
            <p:spPr bwMode="auto">
              <a:xfrm>
                <a:off x="7148696" y="1530058"/>
                <a:ext cx="389919" cy="2078154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  <a:headEnd type="none"/>
                <a:tailEnd type="triangle" w="med" len="lg"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defTabSz="932467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1000" b="1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35" name="Прямая соединительная линия 34"/>
              <p:cNvCxnSpPr/>
              <p:nvPr/>
            </p:nvCxnSpPr>
            <p:spPr bwMode="auto">
              <a:xfrm>
                <a:off x="4745184" y="3602389"/>
                <a:ext cx="4294040" cy="23168"/>
              </a:xfrm>
              <a:prstGeom prst="line">
                <a:avLst/>
              </a:prstGeom>
              <a:ln w="19050" cap="sq">
                <a:solidFill>
                  <a:schemeClr val="tx1">
                    <a:lumMod val="85000"/>
                    <a:lumOff val="15000"/>
                  </a:schemeClr>
                </a:solidFill>
                <a:prstDash val="sysDash"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grpSp>
            <p:nvGrpSpPr>
              <p:cNvPr id="4" name="Группа 64"/>
              <p:cNvGrpSpPr>
                <a:grpSpLocks/>
              </p:cNvGrpSpPr>
              <p:nvPr/>
            </p:nvGrpSpPr>
            <p:grpSpPr bwMode="auto">
              <a:xfrm>
                <a:off x="4920382" y="3583848"/>
                <a:ext cx="2989209" cy="396100"/>
                <a:chOff x="2685684" y="5428668"/>
                <a:chExt cx="2255644" cy="496018"/>
              </a:xfrm>
            </p:grpSpPr>
            <p:sp>
              <p:nvSpPr>
                <p:cNvPr id="3202" name="TextBox 30"/>
                <p:cNvSpPr txBox="1">
                  <a:spLocks noChangeArrowheads="1"/>
                </p:cNvSpPr>
                <p:nvPr/>
              </p:nvSpPr>
              <p:spPr bwMode="auto">
                <a:xfrm>
                  <a:off x="2685684" y="5428668"/>
                  <a:ext cx="602464" cy="3003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spAutoFit/>
                </a:bodyPr>
                <a:lstStyle/>
                <a:p>
                  <a:pPr algn="ctr" defTabSz="932467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ru-RU" sz="1000" b="1" dirty="0" smtClean="0">
                      <a:solidFill>
                        <a:srgbClr val="000000"/>
                      </a:solidFill>
                      <a:cs typeface="Arial" pitchFamily="34" charset="0"/>
                    </a:rPr>
                    <a:t>2014 год  </a:t>
                  </a:r>
                  <a:endParaRPr lang="ru-RU" sz="1000" b="1" dirty="0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3203" name="TextBox 31"/>
                <p:cNvSpPr txBox="1">
                  <a:spLocks noChangeArrowheads="1"/>
                </p:cNvSpPr>
                <p:nvPr/>
              </p:nvSpPr>
              <p:spPr bwMode="auto">
                <a:xfrm>
                  <a:off x="3237823" y="5436674"/>
                  <a:ext cx="1008186" cy="4880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spAutoFit/>
                </a:bodyPr>
                <a:lstStyle/>
                <a:p>
                  <a:pPr algn="ctr" defTabSz="932467" fontAlgn="b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ru-RU" sz="1000" b="1" dirty="0" smtClean="0">
                      <a:solidFill>
                        <a:srgbClr val="000000"/>
                      </a:solidFill>
                      <a:cs typeface="Arial" pitchFamily="34" charset="0"/>
                    </a:rPr>
                    <a:t>2015 год  </a:t>
                  </a:r>
                  <a:endParaRPr lang="ru-RU" sz="1000" b="1" dirty="0">
                    <a:solidFill>
                      <a:srgbClr val="000000"/>
                    </a:solidFill>
                    <a:cs typeface="Arial" pitchFamily="34" charset="0"/>
                  </a:endParaRPr>
                </a:p>
                <a:p>
                  <a:pPr defTabSz="932467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1000" b="1" dirty="0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3204" name="TextBox 32"/>
                <p:cNvSpPr txBox="1">
                  <a:spLocks noChangeArrowheads="1"/>
                </p:cNvSpPr>
                <p:nvPr/>
              </p:nvSpPr>
              <p:spPr bwMode="auto">
                <a:xfrm>
                  <a:off x="4304349" y="5453542"/>
                  <a:ext cx="636979" cy="3003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square">
                  <a:spAutoFit/>
                </a:bodyPr>
                <a:lstStyle/>
                <a:p>
                  <a:pPr algn="ctr" defTabSz="932467" fontAlgn="b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ru-RU" sz="1000" b="1" dirty="0" smtClean="0">
                      <a:solidFill>
                        <a:srgbClr val="000000"/>
                      </a:solidFill>
                      <a:cs typeface="Arial" pitchFamily="34" charset="0"/>
                    </a:rPr>
                    <a:t>2016 год</a:t>
                  </a:r>
                  <a:endParaRPr lang="ru-RU" sz="1000" b="1" dirty="0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</p:grpSp>
          <p:sp>
            <p:nvSpPr>
              <p:cNvPr id="3196" name="TextBox 36"/>
              <p:cNvSpPr txBox="1">
                <a:spLocks noChangeArrowheads="1"/>
              </p:cNvSpPr>
              <p:nvPr/>
            </p:nvSpPr>
            <p:spPr bwMode="auto">
              <a:xfrm>
                <a:off x="6930561" y="1667537"/>
                <a:ext cx="766027" cy="2548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pPr algn="ctr" defTabSz="932467" fontAlgn="b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100" b="1" dirty="0" smtClean="0">
                    <a:solidFill>
                      <a:srgbClr val="000000"/>
                    </a:solidFill>
                    <a:cs typeface="Arial" pitchFamily="34" charset="0"/>
                  </a:rPr>
                  <a:t>13154</a:t>
                </a:r>
                <a:endParaRPr lang="ru-RU" sz="1100" b="1" dirty="0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cxnSp>
            <p:nvCxnSpPr>
              <p:cNvPr id="3197" name="Прямая со стрелкой 37"/>
              <p:cNvCxnSpPr>
                <a:cxnSpLocks noChangeShapeType="1"/>
                <a:stCxn id="3201" idx="2"/>
              </p:cNvCxnSpPr>
              <p:nvPr/>
            </p:nvCxnSpPr>
            <p:spPr bwMode="auto">
              <a:xfrm>
                <a:off x="5246422" y="2275456"/>
                <a:ext cx="998195" cy="216956"/>
              </a:xfrm>
              <a:prstGeom prst="straightConnector1">
                <a:avLst/>
              </a:prstGeom>
              <a:noFill/>
              <a:ln w="22225" algn="ctr">
                <a:solidFill>
                  <a:srgbClr val="C00000"/>
                </a:solidFill>
                <a:round/>
                <a:headEnd/>
                <a:tailEnd type="arrow" w="med" len="me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sp>
            <p:nvSpPr>
              <p:cNvPr id="39" name="Прямоугольник 148"/>
              <p:cNvSpPr>
                <a:spLocks noChangeArrowheads="1"/>
              </p:cNvSpPr>
              <p:nvPr/>
            </p:nvSpPr>
            <p:spPr bwMode="auto">
              <a:xfrm>
                <a:off x="5601545" y="2217454"/>
                <a:ext cx="351654" cy="295445"/>
              </a:xfrm>
              <a:prstGeom prst="ellipse">
                <a:avLst/>
              </a:prstGeom>
              <a:solidFill>
                <a:schemeClr val="bg2"/>
              </a:solidFill>
              <a:ln>
                <a:headEnd/>
                <a:tailEnd/>
              </a:ln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lIns="0" rIns="0" anchor="ctr"/>
              <a:lstStyle/>
              <a:p>
                <a:pPr algn="ctr" defTabSz="901179">
                  <a:defRPr/>
                </a:pPr>
                <a:r>
                  <a:rPr lang="ru-RU" sz="1000" b="1" dirty="0" smtClean="0">
                    <a:solidFill>
                      <a:srgbClr val="002960">
                        <a:lumMod val="90000"/>
                        <a:lumOff val="10000"/>
                      </a:srgbClr>
                    </a:solidFill>
                    <a:cs typeface="Arial" pitchFamily="34" charset="0"/>
                  </a:rPr>
                  <a:t>-8%</a:t>
                </a:r>
                <a:endParaRPr lang="ru-RU" sz="1000" b="1" dirty="0">
                  <a:solidFill>
                    <a:srgbClr val="002960">
                      <a:lumMod val="90000"/>
                      <a:lumOff val="10000"/>
                    </a:srgbClr>
                  </a:solidFill>
                  <a:cs typeface="Arial" pitchFamily="34" charset="0"/>
                </a:endParaRPr>
              </a:p>
            </p:txBody>
          </p:sp>
          <p:sp>
            <p:nvSpPr>
              <p:cNvPr id="3201" name="TextBox 36"/>
              <p:cNvSpPr txBox="1">
                <a:spLocks noChangeArrowheads="1"/>
              </p:cNvSpPr>
              <p:nvPr/>
            </p:nvSpPr>
            <p:spPr bwMode="auto">
              <a:xfrm>
                <a:off x="5061787" y="2020648"/>
                <a:ext cx="369270" cy="2548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pPr algn="ctr" defTabSz="932467" fontAlgn="b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100" b="1" dirty="0" smtClean="0">
                    <a:solidFill>
                      <a:srgbClr val="000000"/>
                    </a:solidFill>
                    <a:cs typeface="Arial" pitchFamily="34" charset="0"/>
                  </a:rPr>
                  <a:t>12907</a:t>
                </a:r>
                <a:endParaRPr lang="ru-RU" sz="1100" b="1" dirty="0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</p:grpSp>
      </p:grpSp>
      <p:sp>
        <p:nvSpPr>
          <p:cNvPr id="65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7020272" y="6670110"/>
            <a:ext cx="1904932" cy="18789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ru-RU" dirty="0" smtClean="0">
                <a:solidFill>
                  <a:srgbClr val="FFFFFF"/>
                </a:solidFill>
              </a:rPr>
              <a:t>                              </a:t>
            </a:r>
            <a:r>
              <a:rPr lang="en-US" dirty="0" smtClean="0">
                <a:solidFill>
                  <a:srgbClr val="FFFFFF"/>
                </a:solidFill>
              </a:rPr>
              <a:t>7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187624" y="5013181"/>
            <a:ext cx="7072104" cy="8290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367" tIns="45684" rIns="91367" bIns="45684">
            <a:spAutoFit/>
          </a:bodyPr>
          <a:lstStyle/>
          <a:p>
            <a:pPr algn="ctr" defTabSz="932467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839FE7">
                    <a:lumMod val="50000"/>
                  </a:srgbClr>
                </a:solidFill>
              </a:rPr>
              <a:t>В </a:t>
            </a:r>
            <a:r>
              <a:rPr lang="ru-RU" sz="1400" b="1" dirty="0" smtClean="0">
                <a:solidFill>
                  <a:srgbClr val="839FE7">
                    <a:lumMod val="50000"/>
                  </a:srgbClr>
                </a:solidFill>
              </a:rPr>
              <a:t>2017 </a:t>
            </a:r>
            <a:r>
              <a:rPr lang="ru-RU" sz="1400" b="1" dirty="0">
                <a:solidFill>
                  <a:srgbClr val="839FE7">
                    <a:lumMod val="50000"/>
                  </a:srgbClr>
                </a:solidFill>
              </a:rPr>
              <a:t>году </a:t>
            </a:r>
            <a:r>
              <a:rPr lang="ru-RU" sz="1400" b="1" dirty="0" smtClean="0">
                <a:solidFill>
                  <a:srgbClr val="839FE7">
                    <a:lumMod val="50000"/>
                  </a:srgbClr>
                </a:solidFill>
              </a:rPr>
              <a:t>на трудоустройство </a:t>
            </a:r>
            <a:r>
              <a:rPr lang="ru-RU" sz="1400" b="1" dirty="0" smtClean="0">
                <a:solidFill>
                  <a:srgbClr val="FF0000"/>
                </a:solidFill>
              </a:rPr>
              <a:t>12040</a:t>
            </a:r>
            <a:r>
              <a:rPr lang="ru-RU" sz="1400" b="1" dirty="0" smtClean="0">
                <a:solidFill>
                  <a:srgbClr val="7030A0"/>
                </a:solidFill>
              </a:rPr>
              <a:t> </a:t>
            </a:r>
            <a:r>
              <a:rPr lang="ru-RU" sz="1400" b="1" dirty="0" smtClean="0">
                <a:solidFill>
                  <a:srgbClr val="839FE7">
                    <a:lumMod val="50000"/>
                  </a:srgbClr>
                </a:solidFill>
              </a:rPr>
              <a:t> несовершеннолетних </a:t>
            </a:r>
            <a:r>
              <a:rPr lang="ru-RU" sz="1400" b="1" dirty="0">
                <a:solidFill>
                  <a:srgbClr val="839FE7">
                    <a:lumMod val="50000"/>
                  </a:srgbClr>
                </a:solidFill>
              </a:rPr>
              <a:t>граждан в возрасте </a:t>
            </a:r>
            <a:r>
              <a:rPr lang="ru-RU" sz="1400" b="1" dirty="0" smtClean="0">
                <a:solidFill>
                  <a:srgbClr val="839FE7">
                    <a:lumMod val="50000"/>
                  </a:srgbClr>
                </a:solidFill>
              </a:rPr>
              <a:t> от </a:t>
            </a:r>
            <a:r>
              <a:rPr lang="ru-RU" sz="1400" b="1" dirty="0">
                <a:solidFill>
                  <a:srgbClr val="839FE7">
                    <a:lumMod val="50000"/>
                  </a:srgbClr>
                </a:solidFill>
              </a:rPr>
              <a:t>14 до 18 лет </a:t>
            </a:r>
            <a:r>
              <a:rPr lang="ru-RU" sz="1400" b="1" dirty="0" smtClean="0">
                <a:solidFill>
                  <a:srgbClr val="839FE7">
                    <a:lumMod val="50000"/>
                  </a:srgbClr>
                </a:solidFill>
              </a:rPr>
              <a:t>из бюджета Иркутской области </a:t>
            </a:r>
            <a:br>
              <a:rPr lang="ru-RU" sz="1400" b="1" dirty="0" smtClean="0">
                <a:solidFill>
                  <a:srgbClr val="839FE7">
                    <a:lumMod val="50000"/>
                  </a:srgbClr>
                </a:solidFill>
              </a:rPr>
            </a:br>
            <a:r>
              <a:rPr lang="ru-RU" sz="1400" b="1" dirty="0" smtClean="0">
                <a:solidFill>
                  <a:srgbClr val="839FE7">
                    <a:lumMod val="50000"/>
                  </a:srgbClr>
                </a:solidFill>
              </a:rPr>
              <a:t>выделено </a:t>
            </a:r>
            <a:r>
              <a:rPr lang="ru-RU" sz="1400" b="1" dirty="0" smtClean="0">
                <a:solidFill>
                  <a:srgbClr val="FF0000"/>
                </a:solidFill>
              </a:rPr>
              <a:t>19,0</a:t>
            </a:r>
            <a:r>
              <a:rPr lang="ru-RU" sz="1400" b="1" dirty="0" smtClean="0">
                <a:solidFill>
                  <a:srgbClr val="839FE7">
                    <a:lumMod val="50000"/>
                  </a:srgbClr>
                </a:solidFill>
              </a:rPr>
              <a:t> млн. рублей</a:t>
            </a:r>
            <a:endParaRPr lang="ru-RU" sz="1400" b="1" dirty="0">
              <a:solidFill>
                <a:srgbClr val="839FE7">
                  <a:lumMod val="50000"/>
                </a:srgbClr>
              </a:solidFill>
            </a:endParaRPr>
          </a:p>
        </p:txBody>
      </p:sp>
      <p:cxnSp>
        <p:nvCxnSpPr>
          <p:cNvPr id="3088" name="Прямая со стрелкой 37"/>
          <p:cNvCxnSpPr>
            <a:cxnSpLocks noChangeShapeType="1"/>
          </p:cNvCxnSpPr>
          <p:nvPr/>
        </p:nvCxnSpPr>
        <p:spPr bwMode="auto">
          <a:xfrm flipV="1">
            <a:off x="3563893" y="2132856"/>
            <a:ext cx="1800200" cy="360040"/>
          </a:xfrm>
          <a:prstGeom prst="straightConnector1">
            <a:avLst/>
          </a:prstGeom>
          <a:noFill/>
          <a:ln w="22225" algn="ctr">
            <a:solidFill>
              <a:srgbClr val="C00000"/>
            </a:solidFill>
            <a:round/>
            <a:headEnd/>
            <a:tailEnd type="arrow" w="med" len="med"/>
          </a:ln>
        </p:spPr>
      </p:cxnSp>
      <p:sp>
        <p:nvSpPr>
          <p:cNvPr id="75" name="Прямоугольник 148"/>
          <p:cNvSpPr>
            <a:spLocks noChangeArrowheads="1"/>
          </p:cNvSpPr>
          <p:nvPr/>
        </p:nvSpPr>
        <p:spPr bwMode="auto">
          <a:xfrm>
            <a:off x="4283970" y="2132856"/>
            <a:ext cx="582974" cy="347914"/>
          </a:xfrm>
          <a:prstGeom prst="ellipse">
            <a:avLst/>
          </a:prstGeom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0" tIns="46619" rIns="0" bIns="46619" anchor="ctr"/>
          <a:lstStyle/>
          <a:p>
            <a:pPr algn="ctr" defTabSz="901179">
              <a:defRPr/>
            </a:pPr>
            <a:r>
              <a:rPr lang="ru-RU" sz="1000" b="1" dirty="0" smtClean="0">
                <a:solidFill>
                  <a:srgbClr val="002960">
                    <a:lumMod val="90000"/>
                    <a:lumOff val="10000"/>
                  </a:srgbClr>
                </a:solidFill>
                <a:cs typeface="Arial" pitchFamily="34" charset="0"/>
              </a:rPr>
              <a:t>+11%</a:t>
            </a:r>
            <a:endParaRPr lang="ru-RU" sz="1000" b="1" dirty="0">
              <a:solidFill>
                <a:srgbClr val="002960">
                  <a:lumMod val="90000"/>
                  <a:lumOff val="10000"/>
                </a:srgbClr>
              </a:solidFill>
              <a:cs typeface="Arial" pitchFamily="34" charset="0"/>
            </a:endParaRPr>
          </a:p>
        </p:txBody>
      </p:sp>
      <p:sp>
        <p:nvSpPr>
          <p:cNvPr id="87" name="Прямоугольник 6"/>
          <p:cNvSpPr/>
          <p:nvPr/>
        </p:nvSpPr>
        <p:spPr bwMode="auto">
          <a:xfrm>
            <a:off x="1450361" y="2564909"/>
            <a:ext cx="506342" cy="107802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bg1">
                <a:lumMod val="85000"/>
              </a:schemeClr>
            </a:solidFill>
            <a:headEnd type="none"/>
            <a:tailEnd type="triangle" w="med" len="lg"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3236" tIns="46619" rIns="93236" bIns="46619"/>
          <a:lstStyle/>
          <a:p>
            <a:pPr algn="ctr" defTabSz="932467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000" b="1" dirty="0">
              <a:solidFill>
                <a:srgbClr val="FFFFFF"/>
              </a:solidFill>
            </a:endParaRPr>
          </a:p>
        </p:txBody>
      </p:sp>
      <p:sp>
        <p:nvSpPr>
          <p:cNvPr id="3109" name="TextBox 36"/>
          <p:cNvSpPr txBox="1">
            <a:spLocks noChangeArrowheads="1"/>
          </p:cNvSpPr>
          <p:nvPr/>
        </p:nvSpPr>
        <p:spPr bwMode="auto">
          <a:xfrm>
            <a:off x="1436740" y="2632159"/>
            <a:ext cx="519969" cy="26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36" tIns="46619" rIns="93236" bIns="46619">
            <a:spAutoFit/>
          </a:bodyPr>
          <a:lstStyle/>
          <a:p>
            <a:pPr algn="ctr" defTabSz="932467" fontAlgn="b">
              <a:spcBef>
                <a:spcPct val="0"/>
              </a:spcBef>
              <a:spcAft>
                <a:spcPct val="0"/>
              </a:spcAft>
            </a:pPr>
            <a:r>
              <a:rPr lang="ru-RU" sz="1100" b="1" dirty="0" smtClean="0">
                <a:solidFill>
                  <a:srgbClr val="000000"/>
                </a:solidFill>
                <a:cs typeface="Arial" pitchFamily="34" charset="0"/>
              </a:rPr>
              <a:t>8853</a:t>
            </a:r>
            <a:endParaRPr lang="ru-RU" sz="11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90" name="Прямоугольник 6"/>
          <p:cNvSpPr/>
          <p:nvPr/>
        </p:nvSpPr>
        <p:spPr bwMode="auto">
          <a:xfrm>
            <a:off x="3214770" y="2780928"/>
            <a:ext cx="506342" cy="852376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bg1">
                <a:lumMod val="85000"/>
              </a:schemeClr>
            </a:solidFill>
            <a:headEnd type="none"/>
            <a:tailEnd type="triangle" w="med" len="lg"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3236" tIns="46619" rIns="93236" bIns="46619"/>
          <a:lstStyle/>
          <a:p>
            <a:pPr algn="ctr" defTabSz="932467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000" b="1" dirty="0">
              <a:solidFill>
                <a:srgbClr val="FFFFFF"/>
              </a:solidFill>
            </a:endParaRPr>
          </a:p>
        </p:txBody>
      </p:sp>
      <p:sp>
        <p:nvSpPr>
          <p:cNvPr id="95" name="Прямоугольник 6"/>
          <p:cNvSpPr/>
          <p:nvPr/>
        </p:nvSpPr>
        <p:spPr bwMode="auto">
          <a:xfrm>
            <a:off x="4857675" y="2492896"/>
            <a:ext cx="506342" cy="115002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bg1">
                <a:lumMod val="85000"/>
              </a:schemeClr>
            </a:solidFill>
            <a:headEnd type="none"/>
            <a:tailEnd type="triangle" w="med" len="lg"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3236" tIns="46619" rIns="93236" bIns="46619"/>
          <a:lstStyle/>
          <a:p>
            <a:pPr algn="ctr" defTabSz="932467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000" b="1" dirty="0">
              <a:solidFill>
                <a:srgbClr val="FFFFFF"/>
              </a:solidFill>
            </a:endParaRPr>
          </a:p>
        </p:txBody>
      </p:sp>
      <p:sp>
        <p:nvSpPr>
          <p:cNvPr id="3116" name="TextBox 36"/>
          <p:cNvSpPr txBox="1">
            <a:spLocks noChangeArrowheads="1"/>
          </p:cNvSpPr>
          <p:nvPr/>
        </p:nvSpPr>
        <p:spPr bwMode="auto">
          <a:xfrm>
            <a:off x="3203853" y="2780928"/>
            <a:ext cx="506343" cy="26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236" tIns="46619" rIns="93236" bIns="46619">
            <a:spAutoFit/>
          </a:bodyPr>
          <a:lstStyle/>
          <a:p>
            <a:pPr algn="ctr" defTabSz="932467" fontAlgn="b">
              <a:spcBef>
                <a:spcPct val="0"/>
              </a:spcBef>
              <a:spcAft>
                <a:spcPct val="0"/>
              </a:spcAft>
            </a:pPr>
            <a:r>
              <a:rPr lang="ru-RU" sz="1100" b="1" dirty="0" smtClean="0">
                <a:solidFill>
                  <a:srgbClr val="000000"/>
                </a:solidFill>
                <a:cs typeface="Arial" pitchFamily="34" charset="0"/>
              </a:rPr>
              <a:t>8127</a:t>
            </a:r>
            <a:endParaRPr lang="ru-RU" sz="11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117" name="TextBox 36"/>
          <p:cNvSpPr txBox="1">
            <a:spLocks noChangeArrowheads="1"/>
          </p:cNvSpPr>
          <p:nvPr/>
        </p:nvSpPr>
        <p:spPr bwMode="auto">
          <a:xfrm>
            <a:off x="4860032" y="2564904"/>
            <a:ext cx="506342" cy="266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236" tIns="46619" rIns="93236" bIns="46619">
            <a:spAutoFit/>
          </a:bodyPr>
          <a:lstStyle/>
          <a:p>
            <a:pPr algn="ctr" defTabSz="932467" fontAlgn="b">
              <a:spcBef>
                <a:spcPct val="0"/>
              </a:spcBef>
              <a:spcAft>
                <a:spcPct val="0"/>
              </a:spcAft>
            </a:pPr>
            <a:r>
              <a:rPr lang="ru-RU" sz="1100" b="1" dirty="0" smtClean="0">
                <a:solidFill>
                  <a:srgbClr val="000000"/>
                </a:solidFill>
                <a:cs typeface="Arial" pitchFamily="34" charset="0"/>
              </a:rPr>
              <a:t>9423</a:t>
            </a:r>
            <a:endParaRPr lang="ru-RU" sz="11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118" name="TextBox 36"/>
          <p:cNvSpPr txBox="1">
            <a:spLocks noChangeArrowheads="1"/>
          </p:cNvSpPr>
          <p:nvPr/>
        </p:nvSpPr>
        <p:spPr bwMode="auto">
          <a:xfrm>
            <a:off x="1907709" y="1340768"/>
            <a:ext cx="723967" cy="26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72" tIns="45686" rIns="91372" bIns="45686">
            <a:spAutoFit/>
          </a:bodyPr>
          <a:lstStyle/>
          <a:p>
            <a:pPr algn="ctr" defTabSz="932467" fontAlgn="b">
              <a:spcBef>
                <a:spcPct val="0"/>
              </a:spcBef>
              <a:spcAft>
                <a:spcPct val="0"/>
              </a:spcAft>
            </a:pPr>
            <a:r>
              <a:rPr lang="ru-RU" sz="1100" b="1" dirty="0" smtClean="0">
                <a:solidFill>
                  <a:srgbClr val="000000"/>
                </a:solidFill>
                <a:cs typeface="Arial" pitchFamily="34" charset="0"/>
              </a:rPr>
              <a:t>13408</a:t>
            </a:r>
            <a:endParaRPr lang="ru-RU" sz="11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119" name="TextBox 52"/>
          <p:cNvSpPr txBox="1">
            <a:spLocks noChangeArrowheads="1"/>
          </p:cNvSpPr>
          <p:nvPr/>
        </p:nvSpPr>
        <p:spPr bwMode="auto">
          <a:xfrm>
            <a:off x="3931469" y="3884559"/>
            <a:ext cx="3751551" cy="21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72" tIns="45686" rIns="91372" bIns="45686">
            <a:spAutoFit/>
          </a:bodyPr>
          <a:lstStyle/>
          <a:p>
            <a:pPr defTabSz="932467" fontAlgn="b">
              <a:spcBef>
                <a:spcPct val="0"/>
              </a:spcBef>
              <a:spcAft>
                <a:spcPct val="0"/>
              </a:spcAft>
            </a:pPr>
            <a:r>
              <a:rPr lang="ru-RU" sz="800" b="1" i="1" dirty="0">
                <a:solidFill>
                  <a:srgbClr val="000000"/>
                </a:solidFill>
                <a:latin typeface="Arial (Основной текст)"/>
                <a:cs typeface="Arial" pitchFamily="34" charset="0"/>
              </a:rPr>
              <a:t>Трудоустроено особо нуждающихся в социальной защите, чел.</a:t>
            </a:r>
          </a:p>
        </p:txBody>
      </p:sp>
      <p:sp>
        <p:nvSpPr>
          <p:cNvPr id="3121" name="TextBox 36"/>
          <p:cNvSpPr txBox="1">
            <a:spLocks noChangeArrowheads="1"/>
          </p:cNvSpPr>
          <p:nvPr/>
        </p:nvSpPr>
        <p:spPr bwMode="auto">
          <a:xfrm>
            <a:off x="3275856" y="2060848"/>
            <a:ext cx="771593" cy="266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236" tIns="46619" rIns="93236" bIns="46619">
            <a:spAutoFit/>
          </a:bodyPr>
          <a:lstStyle/>
          <a:p>
            <a:pPr algn="ctr" defTabSz="932467" fontAlgn="b">
              <a:spcBef>
                <a:spcPct val="0"/>
              </a:spcBef>
              <a:spcAft>
                <a:spcPct val="0"/>
              </a:spcAft>
            </a:pPr>
            <a:r>
              <a:rPr lang="ru-RU" sz="1100" b="1" dirty="0" smtClean="0">
                <a:solidFill>
                  <a:srgbClr val="000000"/>
                </a:solidFill>
                <a:cs typeface="Arial" pitchFamily="34" charset="0"/>
              </a:rPr>
              <a:t>11857</a:t>
            </a:r>
            <a:endParaRPr lang="ru-RU" sz="11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9" name="Прямоугольник 6"/>
          <p:cNvSpPr/>
          <p:nvPr/>
        </p:nvSpPr>
        <p:spPr bwMode="auto">
          <a:xfrm>
            <a:off x="3542885" y="3861674"/>
            <a:ext cx="235910" cy="24082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bg1">
                <a:lumMod val="85000"/>
              </a:schemeClr>
            </a:solidFill>
            <a:headEnd type="none"/>
            <a:tailEnd type="triangle" w="med" len="lg"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3236" tIns="46619" rIns="93236" bIns="46619"/>
          <a:lstStyle/>
          <a:p>
            <a:pPr algn="ctr" defTabSz="932467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000" b="1" dirty="0">
              <a:solidFill>
                <a:srgbClr val="FFFFFF"/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 bwMode="auto">
          <a:xfrm>
            <a:off x="7089046" y="1628800"/>
            <a:ext cx="696039" cy="2028235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 cap="rnd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/>
            <a:tailEnd type="triangle" w="med" len="lg"/>
          </a:ln>
          <a:effectLst/>
          <a:scene3d>
            <a:camera prst="orthographicFront"/>
            <a:lightRig rig="threePt" dir="t"/>
          </a:scene3d>
          <a:sp3d>
            <a:bevelT h="25400"/>
          </a:sp3d>
        </p:spPr>
        <p:txBody>
          <a:bodyPr lIns="93236" tIns="46619" rIns="93236" bIns="46619"/>
          <a:lstStyle/>
          <a:p>
            <a:pPr algn="ctr" defTabSz="932467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0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9" name="Прямоугольник 88"/>
          <p:cNvSpPr/>
          <p:nvPr/>
        </p:nvSpPr>
        <p:spPr bwMode="auto">
          <a:xfrm>
            <a:off x="6724467" y="2204870"/>
            <a:ext cx="584478" cy="145688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1">
                <a:lumMod val="85000"/>
              </a:schemeClr>
            </a:solidFill>
            <a:headEnd type="none"/>
            <a:tailEnd type="triangle" w="med" len="lg"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3236" tIns="46619" rIns="93236" bIns="46619"/>
          <a:lstStyle/>
          <a:p>
            <a:pPr algn="ctr" defTabSz="932467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000" b="1" dirty="0">
              <a:solidFill>
                <a:srgbClr val="FFFFFF"/>
              </a:solidFill>
            </a:endParaRPr>
          </a:p>
        </p:txBody>
      </p:sp>
      <p:sp>
        <p:nvSpPr>
          <p:cNvPr id="96" name="Прямоугольник 6"/>
          <p:cNvSpPr/>
          <p:nvPr/>
        </p:nvSpPr>
        <p:spPr bwMode="auto">
          <a:xfrm>
            <a:off x="6592447" y="2636917"/>
            <a:ext cx="506342" cy="1018737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bg1">
                <a:lumMod val="85000"/>
              </a:schemeClr>
            </a:solidFill>
            <a:headEnd type="none"/>
            <a:tailEnd type="triangle" w="med" len="lg"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3236" tIns="46619" rIns="93236" bIns="46619"/>
          <a:lstStyle/>
          <a:p>
            <a:pPr algn="ctr" defTabSz="932467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000" b="1" dirty="0">
              <a:solidFill>
                <a:srgbClr val="FFFFFF"/>
              </a:solidFill>
            </a:endParaRPr>
          </a:p>
        </p:txBody>
      </p:sp>
      <p:sp>
        <p:nvSpPr>
          <p:cNvPr id="98" name="TextBox 32"/>
          <p:cNvSpPr txBox="1">
            <a:spLocks noChangeArrowheads="1"/>
          </p:cNvSpPr>
          <p:nvPr/>
        </p:nvSpPr>
        <p:spPr bwMode="auto">
          <a:xfrm>
            <a:off x="6228184" y="3645024"/>
            <a:ext cx="2148628" cy="251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236" tIns="46619" rIns="93236" bIns="46619">
            <a:spAutoFit/>
          </a:bodyPr>
          <a:lstStyle/>
          <a:p>
            <a:pPr algn="ctr" defTabSz="932467" fontAlgn="b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srgbClr val="000000"/>
                </a:solidFill>
                <a:cs typeface="Arial" pitchFamily="34" charset="0"/>
              </a:rPr>
              <a:t>8 мес.2017 года</a:t>
            </a:r>
            <a:endParaRPr lang="ru-RU" sz="10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85" name="TextBox 36"/>
          <p:cNvSpPr txBox="1">
            <a:spLocks noChangeArrowheads="1"/>
          </p:cNvSpPr>
          <p:nvPr/>
        </p:nvSpPr>
        <p:spPr bwMode="auto">
          <a:xfrm>
            <a:off x="5220077" y="1196752"/>
            <a:ext cx="1000125" cy="266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236" tIns="46619" rIns="93236" bIns="46619">
            <a:spAutoFit/>
          </a:bodyPr>
          <a:lstStyle/>
          <a:p>
            <a:pPr algn="ctr" defTabSz="932467" fontAlgn="b">
              <a:spcBef>
                <a:spcPct val="0"/>
              </a:spcBef>
              <a:spcAft>
                <a:spcPct val="0"/>
              </a:spcAft>
            </a:pPr>
            <a:r>
              <a:rPr lang="ru-RU" sz="1100" b="1" dirty="0" smtClean="0">
                <a:solidFill>
                  <a:srgbClr val="000000"/>
                </a:solidFill>
                <a:cs typeface="Arial" pitchFamily="34" charset="0"/>
              </a:rPr>
              <a:t>13764</a:t>
            </a:r>
            <a:endParaRPr lang="ru-RU" sz="11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87" name="TextBox 36"/>
          <p:cNvSpPr txBox="1">
            <a:spLocks noChangeArrowheads="1"/>
          </p:cNvSpPr>
          <p:nvPr/>
        </p:nvSpPr>
        <p:spPr bwMode="auto">
          <a:xfrm>
            <a:off x="6372200" y="2636912"/>
            <a:ext cx="844619" cy="266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236" tIns="46619" rIns="93236" bIns="46619">
            <a:spAutoFit/>
          </a:bodyPr>
          <a:lstStyle/>
          <a:p>
            <a:pPr algn="ctr" defTabSz="932467" fontAlgn="b">
              <a:spcBef>
                <a:spcPct val="0"/>
              </a:spcBef>
              <a:spcAft>
                <a:spcPct val="0"/>
              </a:spcAft>
            </a:pPr>
            <a:r>
              <a:rPr lang="ru-RU" sz="1100" b="1" dirty="0" smtClean="0">
                <a:solidFill>
                  <a:srgbClr val="000000"/>
                </a:solidFill>
                <a:cs typeface="Arial" pitchFamily="34" charset="0"/>
              </a:rPr>
              <a:t>8484</a:t>
            </a:r>
            <a:endParaRPr lang="ru-RU" sz="11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88" name="TextBox 36"/>
          <p:cNvSpPr txBox="1">
            <a:spLocks noChangeArrowheads="1"/>
          </p:cNvSpPr>
          <p:nvPr/>
        </p:nvSpPr>
        <p:spPr bwMode="auto">
          <a:xfrm>
            <a:off x="7020277" y="1700808"/>
            <a:ext cx="810101" cy="266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236" tIns="46619" rIns="93236" bIns="46619">
            <a:spAutoFit/>
          </a:bodyPr>
          <a:lstStyle/>
          <a:p>
            <a:pPr algn="ctr" defTabSz="932467" fontAlgn="b">
              <a:spcBef>
                <a:spcPct val="0"/>
              </a:spcBef>
              <a:spcAft>
                <a:spcPct val="0"/>
              </a:spcAft>
            </a:pPr>
            <a:r>
              <a:rPr lang="ru-RU" sz="1100" b="1" dirty="0" smtClean="0">
                <a:solidFill>
                  <a:srgbClr val="000000"/>
                </a:solidFill>
                <a:cs typeface="Arial" pitchFamily="34" charset="0"/>
              </a:rPr>
              <a:t>11839</a:t>
            </a:r>
            <a:endParaRPr lang="ru-RU" sz="11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120" name="TextBox 36"/>
          <p:cNvSpPr txBox="1">
            <a:spLocks noChangeArrowheads="1"/>
          </p:cNvSpPr>
          <p:nvPr/>
        </p:nvSpPr>
        <p:spPr bwMode="auto">
          <a:xfrm>
            <a:off x="6588224" y="2276871"/>
            <a:ext cx="844619" cy="266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236" tIns="46619" rIns="93236" bIns="46619">
            <a:spAutoFit/>
          </a:bodyPr>
          <a:lstStyle/>
          <a:p>
            <a:pPr algn="ctr" defTabSz="932467" fontAlgn="b">
              <a:spcBef>
                <a:spcPct val="0"/>
              </a:spcBef>
              <a:spcAft>
                <a:spcPct val="0"/>
              </a:spcAft>
            </a:pPr>
            <a:r>
              <a:rPr lang="ru-RU" sz="1100" b="1" dirty="0" smtClean="0">
                <a:solidFill>
                  <a:srgbClr val="000000"/>
                </a:solidFill>
                <a:cs typeface="Arial" pitchFamily="34" charset="0"/>
              </a:rPr>
              <a:t>11018</a:t>
            </a:r>
            <a:endParaRPr lang="ru-RU" sz="1100" b="1" dirty="0">
              <a:solidFill>
                <a:srgbClr val="000000"/>
              </a:solidFill>
              <a:cs typeface="Arial" pitchFamily="34" charset="0"/>
            </a:endParaRPr>
          </a:p>
        </p:txBody>
      </p:sp>
      <p:graphicFrame>
        <p:nvGraphicFramePr>
          <p:cNvPr id="57" name="Диаграмма 56"/>
          <p:cNvGraphicFramePr/>
          <p:nvPr/>
        </p:nvGraphicFramePr>
        <p:xfrm>
          <a:off x="1792669" y="2942662"/>
          <a:ext cx="888001" cy="737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8" name="Диаграмма 57"/>
          <p:cNvGraphicFramePr/>
          <p:nvPr/>
        </p:nvGraphicFramePr>
        <p:xfrm>
          <a:off x="6960925" y="3000800"/>
          <a:ext cx="1031358" cy="713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9" name="Диаграмма 58"/>
          <p:cNvGraphicFramePr/>
          <p:nvPr/>
        </p:nvGraphicFramePr>
        <p:xfrm>
          <a:off x="3596162" y="2969880"/>
          <a:ext cx="940167" cy="710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0" name="Диаграмма 59"/>
          <p:cNvGraphicFramePr/>
          <p:nvPr/>
        </p:nvGraphicFramePr>
        <p:xfrm>
          <a:off x="5364024" y="3000794"/>
          <a:ext cx="832463" cy="660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7" name="Диаграмма 66"/>
          <p:cNvGraphicFramePr/>
          <p:nvPr/>
        </p:nvGraphicFramePr>
        <p:xfrm>
          <a:off x="3415420" y="4166488"/>
          <a:ext cx="726750" cy="568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55" name="Picture 2" descr="http://www.irkobl.ru/irk/symbol/irkobl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41" y="260653"/>
            <a:ext cx="57606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TextBox 4"/>
          <p:cNvSpPr txBox="1">
            <a:spLocks noChangeArrowheads="1"/>
          </p:cNvSpPr>
          <p:nvPr/>
        </p:nvSpPr>
        <p:spPr bwMode="auto">
          <a:xfrm>
            <a:off x="5" y="908721"/>
            <a:ext cx="1312863" cy="276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77" tIns="45688" rIns="91377" bIns="45688">
            <a:spAutoFit/>
          </a:bodyPr>
          <a:lstStyle/>
          <a:p>
            <a:pPr algn="ctr">
              <a:defRPr/>
            </a:pPr>
            <a:r>
              <a:rPr lang="ru-RU" sz="6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itchFamily="34" charset="0"/>
                <a:cs typeface="Times New Roman" pitchFamily="18" charset="0"/>
              </a:rPr>
              <a:t>МИНИСТЕРСТВО ТРУДА И ЗАНЯТОСТИ ИРКУТСКОЙ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423455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59632" y="188640"/>
            <a:ext cx="7522539" cy="92325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lIns="36230" tIns="36230" rIns="0" bIns="36230" anchor="ctr"/>
          <a:lstStyle/>
          <a:p>
            <a:pPr algn="ctr" defTabSz="93358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C7E0FB">
                    <a:lumMod val="25000"/>
                  </a:srgbClr>
                </a:solidFill>
                <a:cs typeface="Arial" pitchFamily="34" charset="0"/>
              </a:rPr>
              <a:t>Информация о выполнении организациями Иркутской области  квоты для приема на работу несовершеннолетних </a:t>
            </a:r>
            <a:br>
              <a:rPr lang="ru-RU" sz="1600" b="1" dirty="0">
                <a:solidFill>
                  <a:srgbClr val="C7E0FB">
                    <a:lumMod val="25000"/>
                  </a:srgbClr>
                </a:solidFill>
                <a:cs typeface="Arial" pitchFamily="34" charset="0"/>
              </a:rPr>
            </a:br>
            <a:endParaRPr lang="ru-RU" sz="1200" b="1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</p:txBody>
      </p:sp>
      <p:grpSp>
        <p:nvGrpSpPr>
          <p:cNvPr id="2" name="Группа 64"/>
          <p:cNvGrpSpPr>
            <a:grpSpLocks/>
          </p:cNvGrpSpPr>
          <p:nvPr/>
        </p:nvGrpSpPr>
        <p:grpSpPr bwMode="auto">
          <a:xfrm>
            <a:off x="619467" y="5325343"/>
            <a:ext cx="8008122" cy="947501"/>
            <a:chOff x="2407646" y="5144049"/>
            <a:chExt cx="4958705" cy="756288"/>
          </a:xfrm>
        </p:grpSpPr>
        <p:sp>
          <p:nvSpPr>
            <p:cNvPr id="38971" name="TextBox 30"/>
            <p:cNvSpPr txBox="1">
              <a:spLocks noChangeArrowheads="1"/>
            </p:cNvSpPr>
            <p:nvPr/>
          </p:nvSpPr>
          <p:spPr bwMode="auto">
            <a:xfrm>
              <a:off x="2407646" y="5144049"/>
              <a:ext cx="689178" cy="319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32962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000" b="1" dirty="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на 1 августа 2015 года </a:t>
              </a:r>
              <a:endParaRPr lang="ru-RU" sz="1000" b="1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38972" name="TextBox 31"/>
            <p:cNvSpPr txBox="1">
              <a:spLocks noChangeArrowheads="1"/>
            </p:cNvSpPr>
            <p:nvPr/>
          </p:nvSpPr>
          <p:spPr bwMode="auto">
            <a:xfrm>
              <a:off x="3618699" y="5156808"/>
              <a:ext cx="735933" cy="466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32962" fontAlgn="b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000" b="1" dirty="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на 1 августа </a:t>
              </a:r>
            </a:p>
            <a:p>
              <a:pPr algn="ctr" defTabSz="932962" fontAlgn="b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000" b="1" dirty="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2016 года</a:t>
              </a:r>
              <a:endParaRPr lang="ru-RU" sz="10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endParaRPr>
            </a:p>
            <a:p>
              <a:pPr defTabSz="9329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b="1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38974" name="TextBox 33"/>
            <p:cNvSpPr txBox="1">
              <a:spLocks noChangeArrowheads="1"/>
            </p:cNvSpPr>
            <p:nvPr/>
          </p:nvSpPr>
          <p:spPr bwMode="auto">
            <a:xfrm>
              <a:off x="6394424" y="5649682"/>
              <a:ext cx="971927" cy="250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329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400" b="1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</p:grpSp>
      <p:cxnSp>
        <p:nvCxnSpPr>
          <p:cNvPr id="10" name="Прямая соединительная линия 9"/>
          <p:cNvCxnSpPr/>
          <p:nvPr/>
        </p:nvCxnSpPr>
        <p:spPr bwMode="auto">
          <a:xfrm>
            <a:off x="395241" y="5326762"/>
            <a:ext cx="5646258" cy="14564"/>
          </a:xfrm>
          <a:prstGeom prst="line">
            <a:avLst/>
          </a:prstGeom>
          <a:ln w="19050" cap="sq">
            <a:solidFill>
              <a:schemeClr val="tx1">
                <a:lumMod val="85000"/>
                <a:lumOff val="15000"/>
              </a:schemeClr>
            </a:solidFill>
            <a:prstDash val="sysDash"/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pSp>
        <p:nvGrpSpPr>
          <p:cNvPr id="3" name="Группа 25"/>
          <p:cNvGrpSpPr>
            <a:grpSpLocks/>
          </p:cNvGrpSpPr>
          <p:nvPr/>
        </p:nvGrpSpPr>
        <p:grpSpPr bwMode="auto">
          <a:xfrm>
            <a:off x="539552" y="2348880"/>
            <a:ext cx="2651499" cy="2959274"/>
            <a:chOff x="2337307" y="4718661"/>
            <a:chExt cx="1481798" cy="2567991"/>
          </a:xfrm>
          <a:solidFill>
            <a:schemeClr val="accent1">
              <a:lumMod val="50000"/>
            </a:schemeClr>
          </a:solidFill>
        </p:grpSpPr>
        <p:sp>
          <p:nvSpPr>
            <p:cNvPr id="27" name="Прямоугольник 26"/>
            <p:cNvSpPr/>
            <p:nvPr/>
          </p:nvSpPr>
          <p:spPr bwMode="auto">
            <a:xfrm>
              <a:off x="2337307" y="4718661"/>
              <a:ext cx="462471" cy="2567991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38100" cap="rnd" cmpd="sng" algn="ctr">
              <a:noFill/>
              <a:prstDash val="solid"/>
              <a:round/>
              <a:headEnd type="none"/>
              <a:tailEnd type="triangle" w="med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h="25400"/>
            </a:sp3d>
          </p:spPr>
          <p:txBody>
            <a:bodyPr/>
            <a:lstStyle/>
            <a:p>
              <a:pPr algn="ctr" defTabSz="9329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800" b="1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 bwMode="auto">
            <a:xfrm>
              <a:off x="3355775" y="4904650"/>
              <a:ext cx="463330" cy="238200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38100" cap="rnd" cmpd="sng" algn="ctr">
              <a:noFill/>
              <a:prstDash val="solid"/>
              <a:round/>
              <a:headEnd type="none"/>
              <a:tailEnd type="triangle" w="med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h="25400"/>
            </a:sp3d>
          </p:spPr>
          <p:txBody>
            <a:bodyPr/>
            <a:lstStyle/>
            <a:p>
              <a:pPr algn="ctr" defTabSz="9329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800" b="1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</p:grpSp>
      <p:grpSp>
        <p:nvGrpSpPr>
          <p:cNvPr id="4" name="Группа 34"/>
          <p:cNvGrpSpPr>
            <a:grpSpLocks/>
          </p:cNvGrpSpPr>
          <p:nvPr/>
        </p:nvGrpSpPr>
        <p:grpSpPr bwMode="auto">
          <a:xfrm>
            <a:off x="623572" y="2076517"/>
            <a:ext cx="8520428" cy="854153"/>
            <a:chOff x="944119" y="1852122"/>
            <a:chExt cx="5413831" cy="865286"/>
          </a:xfrm>
        </p:grpSpPr>
        <p:sp>
          <p:nvSpPr>
            <p:cNvPr id="38951" name="TextBox 36"/>
            <p:cNvSpPr txBox="1">
              <a:spLocks noChangeArrowheads="1"/>
            </p:cNvSpPr>
            <p:nvPr/>
          </p:nvSpPr>
          <p:spPr bwMode="auto">
            <a:xfrm>
              <a:off x="2660843" y="1852122"/>
              <a:ext cx="571533" cy="3499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32962" fontAlgn="b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6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38952" name="TextBox 37"/>
            <p:cNvSpPr txBox="1">
              <a:spLocks noChangeArrowheads="1"/>
            </p:cNvSpPr>
            <p:nvPr/>
          </p:nvSpPr>
          <p:spPr bwMode="auto">
            <a:xfrm flipH="1">
              <a:off x="944119" y="2118008"/>
              <a:ext cx="469269" cy="3499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32962" fontAlgn="b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dirty="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1838</a:t>
              </a:r>
              <a:endParaRPr lang="ru-RU" sz="16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38953" name="TextBox 38"/>
            <p:cNvSpPr txBox="1">
              <a:spLocks noChangeArrowheads="1"/>
            </p:cNvSpPr>
            <p:nvPr/>
          </p:nvSpPr>
          <p:spPr bwMode="auto">
            <a:xfrm>
              <a:off x="2080477" y="2367475"/>
              <a:ext cx="523258" cy="3499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32962" fontAlgn="b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dirty="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1710</a:t>
              </a:r>
              <a:endParaRPr lang="ru-RU" sz="16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38954" name="TextBox 39"/>
            <p:cNvSpPr txBox="1">
              <a:spLocks noChangeArrowheads="1"/>
            </p:cNvSpPr>
            <p:nvPr/>
          </p:nvSpPr>
          <p:spPr bwMode="auto">
            <a:xfrm>
              <a:off x="5786417" y="2214750"/>
              <a:ext cx="571533" cy="3499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32962" fontAlgn="b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6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endParaRPr>
            </a:p>
          </p:txBody>
        </p:sp>
      </p:grpSp>
      <p:grpSp>
        <p:nvGrpSpPr>
          <p:cNvPr id="5" name="Группа 40"/>
          <p:cNvGrpSpPr>
            <a:grpSpLocks/>
          </p:cNvGrpSpPr>
          <p:nvPr/>
        </p:nvGrpSpPr>
        <p:grpSpPr bwMode="auto">
          <a:xfrm>
            <a:off x="1028733" y="3017964"/>
            <a:ext cx="7391627" cy="1612072"/>
            <a:chOff x="1455578" y="3453144"/>
            <a:chExt cx="4602882" cy="1253632"/>
          </a:xfrm>
        </p:grpSpPr>
        <p:sp>
          <p:nvSpPr>
            <p:cNvPr id="38947" name="TextBox 43"/>
            <p:cNvSpPr txBox="1">
              <a:spLocks noChangeArrowheads="1"/>
            </p:cNvSpPr>
            <p:nvPr/>
          </p:nvSpPr>
          <p:spPr bwMode="auto">
            <a:xfrm>
              <a:off x="1455578" y="4438151"/>
              <a:ext cx="642542" cy="26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32962" fontAlgn="b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dirty="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139</a:t>
              </a:r>
              <a:endParaRPr lang="ru-RU" sz="16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38948" name="TextBox 44"/>
            <p:cNvSpPr txBox="1">
              <a:spLocks noChangeArrowheads="1"/>
            </p:cNvSpPr>
            <p:nvPr/>
          </p:nvSpPr>
          <p:spPr bwMode="auto">
            <a:xfrm>
              <a:off x="2597324" y="4174894"/>
              <a:ext cx="508385" cy="26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32962" fontAlgn="b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dirty="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214</a:t>
              </a:r>
              <a:endParaRPr lang="ru-RU" sz="16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38949" name="TextBox 45"/>
            <p:cNvSpPr txBox="1">
              <a:spLocks noChangeArrowheads="1"/>
            </p:cNvSpPr>
            <p:nvPr/>
          </p:nvSpPr>
          <p:spPr bwMode="auto">
            <a:xfrm>
              <a:off x="5527884" y="3453144"/>
              <a:ext cx="530576" cy="26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32962" fontAlgn="b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6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endParaRPr>
            </a:p>
          </p:txBody>
        </p:sp>
      </p:grpSp>
      <p:sp>
        <p:nvSpPr>
          <p:cNvPr id="38926" name="TextBox 52"/>
          <p:cNvSpPr txBox="1">
            <a:spLocks noChangeArrowheads="1"/>
          </p:cNvSpPr>
          <p:nvPr/>
        </p:nvSpPr>
        <p:spPr bwMode="auto">
          <a:xfrm>
            <a:off x="429757" y="5920091"/>
            <a:ext cx="1201586" cy="640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286" tIns="46643" rIns="93286" bIns="46643">
            <a:spAutoFit/>
          </a:bodyPr>
          <a:lstStyle/>
          <a:p>
            <a:pPr defTabSz="932962" fontAlgn="b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800" b="1" i="1" dirty="0">
                <a:solidFill>
                  <a:srgbClr val="000000"/>
                </a:solidFill>
                <a:latin typeface="Century Gothic" pitchFamily="34" charset="0"/>
                <a:cs typeface="Arial" pitchFamily="34" charset="0"/>
              </a:rPr>
              <a:t>Количество квотируемых рабочих мест, </a:t>
            </a:r>
            <a:r>
              <a:rPr lang="ru-RU" sz="800" b="1" i="1" dirty="0" smtClean="0">
                <a:solidFill>
                  <a:srgbClr val="000000"/>
                </a:solidFill>
                <a:latin typeface="Century Gothic" pitchFamily="34" charset="0"/>
                <a:cs typeface="Arial" pitchFamily="34" charset="0"/>
              </a:rPr>
              <a:t>ед.</a:t>
            </a:r>
            <a:endParaRPr lang="ru-RU" sz="800" b="1" i="1" dirty="0">
              <a:solidFill>
                <a:srgbClr val="000000"/>
              </a:solidFill>
              <a:latin typeface="Century Gothic" pitchFamily="34" charset="0"/>
              <a:cs typeface="Arial" pitchFamily="34" charset="0"/>
            </a:endParaRPr>
          </a:p>
          <a:p>
            <a:pPr defTabSz="932962" fontAlgn="b">
              <a:spcBef>
                <a:spcPct val="0"/>
              </a:spcBef>
              <a:spcAft>
                <a:spcPct val="0"/>
              </a:spcAft>
              <a:defRPr/>
            </a:pPr>
            <a:endParaRPr lang="ru-RU" sz="1100" b="1" i="1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8927" name="TextBox 53"/>
          <p:cNvSpPr txBox="1">
            <a:spLocks noChangeArrowheads="1"/>
          </p:cNvSpPr>
          <p:nvPr/>
        </p:nvSpPr>
        <p:spPr bwMode="auto">
          <a:xfrm>
            <a:off x="3241089" y="5824210"/>
            <a:ext cx="1522706" cy="86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286" tIns="46643" rIns="93286" bIns="46643">
            <a:spAutoFit/>
          </a:bodyPr>
          <a:lstStyle/>
          <a:p>
            <a:pPr defTabSz="932962" fontAlgn="b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800" b="1" i="1" dirty="0">
                <a:solidFill>
                  <a:srgbClr val="000000"/>
                </a:solidFill>
                <a:latin typeface="Century Gothic" pitchFamily="34" charset="0"/>
                <a:cs typeface="Arial" pitchFamily="34" charset="0"/>
              </a:rPr>
              <a:t>Численность подростков, работающих на квотируемых рабочих местах, чел.</a:t>
            </a:r>
          </a:p>
          <a:p>
            <a:pPr defTabSz="932962" fontAlgn="b">
              <a:spcBef>
                <a:spcPct val="0"/>
              </a:spcBef>
              <a:spcAft>
                <a:spcPct val="0"/>
              </a:spcAft>
              <a:defRPr/>
            </a:pPr>
            <a:endParaRPr lang="ru-RU" sz="900" b="1" i="1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 bwMode="auto">
          <a:xfrm>
            <a:off x="161986" y="6051028"/>
            <a:ext cx="267773" cy="253155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38100" cap="rnd" cmpd="sng" algn="ctr">
            <a:noFill/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h="25400"/>
          </a:sp3d>
        </p:spPr>
        <p:txBody>
          <a:bodyPr lIns="93286" tIns="46643" rIns="93286" bIns="46643"/>
          <a:lstStyle/>
          <a:p>
            <a:pPr algn="ctr"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8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 bwMode="auto">
          <a:xfrm>
            <a:off x="1663967" y="6051028"/>
            <a:ext cx="248655" cy="23292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8100" cap="rnd" cmpd="sng" algn="ctr">
            <a:noFill/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h="25400"/>
          </a:sp3d>
        </p:spPr>
        <p:txBody>
          <a:bodyPr lIns="93286" tIns="46643" rIns="93286" bIns="46643"/>
          <a:lstStyle/>
          <a:p>
            <a:pPr algn="ctr"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8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" name="Номер слайда 1"/>
          <p:cNvSpPr txBox="1">
            <a:spLocks noGrp="1"/>
          </p:cNvSpPr>
          <p:nvPr/>
        </p:nvSpPr>
        <p:spPr bwMode="auto">
          <a:xfrm>
            <a:off x="7010671" y="6491938"/>
            <a:ext cx="1992404" cy="50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86" tIns="46643" rIns="93286" bIns="46643" anchor="ctr"/>
          <a:lstStyle/>
          <a:p>
            <a:pPr algn="r" defTabSz="93296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 smtClean="0">
                <a:solidFill>
                  <a:srgbClr val="FFFFFF"/>
                </a:solidFill>
                <a:cs typeface="Times New Roman" pitchFamily="18" charset="0"/>
              </a:rPr>
              <a:t>8</a:t>
            </a:r>
            <a:endParaRPr lang="ru-RU" sz="1400" dirty="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66" name="Прямоугольник 14"/>
          <p:cNvSpPr>
            <a:spLocks noChangeArrowheads="1"/>
          </p:cNvSpPr>
          <p:nvPr/>
        </p:nvSpPr>
        <p:spPr bwMode="auto">
          <a:xfrm>
            <a:off x="4618068" y="5958815"/>
            <a:ext cx="247833" cy="281423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 algn="ctr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36230" tIns="46010" rIns="36230" bIns="46010"/>
          <a:lstStyle/>
          <a:p>
            <a:pPr algn="ctr" defTabSz="920186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200" b="1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67" name="Прямоугольник 43"/>
          <p:cNvSpPr>
            <a:spLocks noChangeArrowheads="1"/>
          </p:cNvSpPr>
          <p:nvPr/>
        </p:nvSpPr>
        <p:spPr bwMode="auto">
          <a:xfrm>
            <a:off x="4848619" y="5858233"/>
            <a:ext cx="918859" cy="40901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lIns="92006" tIns="46010" rIns="92006" bIns="46010" anchor="ctr"/>
          <a:lstStyle/>
          <a:p>
            <a:pPr defTabSz="91896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800" b="1" i="1" dirty="0">
                <a:solidFill>
                  <a:srgbClr val="000000"/>
                </a:solidFill>
                <a:latin typeface="Century Gothic" pitchFamily="34" charset="0"/>
                <a:cs typeface="Arial" charset="0"/>
              </a:rPr>
              <a:t>Динамика, %</a:t>
            </a:r>
            <a:endParaRPr lang="en-US" sz="800" b="1" i="1" dirty="0">
              <a:solidFill>
                <a:srgbClr val="000000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71" name="Прямоугольник 148"/>
          <p:cNvSpPr>
            <a:spLocks noChangeArrowheads="1"/>
          </p:cNvSpPr>
          <p:nvPr/>
        </p:nvSpPr>
        <p:spPr bwMode="auto">
          <a:xfrm>
            <a:off x="3121435" y="4891629"/>
            <a:ext cx="500530" cy="427613"/>
          </a:xfrm>
          <a:prstGeom prst="ellipse">
            <a:avLst/>
          </a:prstGeom>
          <a:solidFill>
            <a:srgbClr val="A1B6F1">
              <a:alpha val="0"/>
            </a:srgbClr>
          </a:solidFill>
          <a:ln w="9525" algn="ctr">
            <a:noFill/>
            <a:round/>
            <a:headEnd/>
            <a:tailEnd/>
          </a:ln>
        </p:spPr>
        <p:txBody>
          <a:bodyPr wrap="none" lIns="0" tIns="46643" rIns="0" bIns="46643" anchor="ctr"/>
          <a:lstStyle/>
          <a:p>
            <a:pPr algn="ctr" defTabSz="901509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100" b="1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444208" y="3284984"/>
            <a:ext cx="2441496" cy="1815857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15" tIns="45708" rIns="91415" bIns="45708">
            <a:spAutoFit/>
          </a:bodyPr>
          <a:lstStyle/>
          <a:p>
            <a:pPr algn="ctr" defTabSz="93296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002960">
                    <a:lumMod val="90000"/>
                    <a:lumOff val="10000"/>
                  </a:srgbClr>
                </a:solidFill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В органы занятости заявлено </a:t>
            </a:r>
            <a:r>
              <a:rPr lang="ru-RU" sz="1400" b="1" dirty="0" smtClean="0">
                <a:solidFill>
                  <a:srgbClr val="002060"/>
                </a:solidFill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500 </a:t>
            </a:r>
            <a:r>
              <a:rPr lang="ru-RU" sz="1400" b="1" dirty="0">
                <a:solidFill>
                  <a:srgbClr val="002960">
                    <a:lumMod val="90000"/>
                    <a:lumOff val="10000"/>
                  </a:srgbClr>
                </a:solidFill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вакансий в счет квот на должности:</a:t>
            </a:r>
            <a:endParaRPr lang="ru-RU" sz="1400" b="1" dirty="0">
              <a:solidFill>
                <a:srgbClr val="000000"/>
              </a:solidFill>
              <a:latin typeface="Century Gothic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 defTabSz="93296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000000"/>
                </a:solidFill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почтальон, подсобный рабочий, уборщик служебных помещений,  санитарка, курьер, оператор ЭВМ </a:t>
            </a:r>
          </a:p>
        </p:txBody>
      </p:sp>
      <p:sp>
        <p:nvSpPr>
          <p:cNvPr id="41" name="Блок-схема: перфолента 40"/>
          <p:cNvSpPr/>
          <p:nvPr/>
        </p:nvSpPr>
        <p:spPr bwMode="auto">
          <a:xfrm>
            <a:off x="5148064" y="1124744"/>
            <a:ext cx="3721725" cy="1512168"/>
          </a:xfrm>
          <a:prstGeom prst="flowChartPunchedTape">
            <a:avLst/>
          </a:prstGeom>
          <a:solidFill>
            <a:schemeClr val="accent2"/>
          </a:solidFill>
          <a:ln w="38100" cap="rnd" cmpd="sng" algn="ctr">
            <a:solidFill>
              <a:schemeClr val="tx2">
                <a:lumMod val="25000"/>
                <a:lumOff val="75000"/>
                <a:alpha val="0"/>
              </a:schemeClr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contourW="12700">
            <a:bevelT/>
            <a:contourClr>
              <a:schemeClr val="tx2">
                <a:lumMod val="25000"/>
                <a:lumOff val="75000"/>
              </a:schemeClr>
            </a:contourClr>
          </a:sp3d>
        </p:spPr>
        <p:txBody>
          <a:bodyPr lIns="93286" tIns="46643" rIns="93286" bIns="46643"/>
          <a:lstStyle/>
          <a:p>
            <a:pPr algn="ctr" defTabSz="93296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000000"/>
                </a:solidFill>
                <a:latin typeface="Century Gothic" pitchFamily="34" charset="0"/>
                <a:cs typeface="Arial" pitchFamily="34" charset="0"/>
              </a:rPr>
              <a:t>В 2014г. исключены из среднесписочной численности работники, условия труда  которых отнесены к вредным  или опасным </a:t>
            </a:r>
          </a:p>
        </p:txBody>
      </p:sp>
      <p:sp>
        <p:nvSpPr>
          <p:cNvPr id="42" name="Прямоугольник 41"/>
          <p:cNvSpPr/>
          <p:nvPr/>
        </p:nvSpPr>
        <p:spPr bwMode="auto">
          <a:xfrm>
            <a:off x="4346473" y="2924944"/>
            <a:ext cx="834645" cy="240875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 cap="rnd" cmpd="sng" algn="ctr">
            <a:noFill/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h="25400"/>
          </a:sp3d>
        </p:spPr>
        <p:txBody>
          <a:bodyPr lIns="93286" tIns="46643" rIns="93286" bIns="46643"/>
          <a:lstStyle/>
          <a:p>
            <a:pPr algn="ctr"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8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" name="TextBox 30"/>
          <p:cNvSpPr txBox="1">
            <a:spLocks noChangeArrowheads="1"/>
          </p:cNvSpPr>
          <p:nvPr/>
        </p:nvSpPr>
        <p:spPr bwMode="auto">
          <a:xfrm>
            <a:off x="4283968" y="5319244"/>
            <a:ext cx="1425522" cy="43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286" tIns="46643" rIns="93286" bIns="46643">
            <a:spAutoFit/>
          </a:bodyPr>
          <a:lstStyle/>
          <a:p>
            <a:pPr algn="ctr" defTabSz="93296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на 1 августа </a:t>
            </a:r>
          </a:p>
          <a:p>
            <a:pPr algn="ctr" defTabSz="93296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   2017 года </a:t>
            </a:r>
            <a:endParaRPr lang="ru-RU" sz="11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" name="TextBox 38"/>
          <p:cNvSpPr txBox="1">
            <a:spLocks noChangeArrowheads="1"/>
          </p:cNvSpPr>
          <p:nvPr/>
        </p:nvSpPr>
        <p:spPr bwMode="auto">
          <a:xfrm>
            <a:off x="4427984" y="2924944"/>
            <a:ext cx="668141" cy="345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286" tIns="46643" rIns="93286" bIns="46643">
            <a:spAutoFit/>
          </a:bodyPr>
          <a:lstStyle/>
          <a:p>
            <a:pPr algn="ctr" defTabSz="932962" fontAlgn="b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1411</a:t>
            </a:r>
            <a:endParaRPr lang="ru-RU" sz="1600" b="1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6" name="TextBox 38"/>
          <p:cNvSpPr txBox="1">
            <a:spLocks noChangeArrowheads="1"/>
          </p:cNvSpPr>
          <p:nvPr/>
        </p:nvSpPr>
        <p:spPr bwMode="auto">
          <a:xfrm>
            <a:off x="4618067" y="3945268"/>
            <a:ext cx="668141" cy="345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286" tIns="46643" rIns="93286" bIns="46643">
            <a:spAutoFit/>
          </a:bodyPr>
          <a:lstStyle/>
          <a:p>
            <a:pPr algn="ctr" defTabSz="932962" fontAlgn="b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212</a:t>
            </a:r>
            <a:endParaRPr lang="ru-RU" sz="1600" b="1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grpSp>
        <p:nvGrpSpPr>
          <p:cNvPr id="6" name="Группа 25"/>
          <p:cNvGrpSpPr>
            <a:grpSpLocks/>
          </p:cNvGrpSpPr>
          <p:nvPr/>
        </p:nvGrpSpPr>
        <p:grpSpPr bwMode="auto">
          <a:xfrm>
            <a:off x="823504" y="3429001"/>
            <a:ext cx="2609442" cy="1882528"/>
            <a:chOff x="2315130" y="5174624"/>
            <a:chExt cx="1648899" cy="2188044"/>
          </a:xfrm>
          <a:solidFill>
            <a:schemeClr val="tx2">
              <a:lumMod val="25000"/>
              <a:lumOff val="75000"/>
            </a:schemeClr>
          </a:solidFill>
        </p:grpSpPr>
        <p:sp>
          <p:nvSpPr>
            <p:cNvPr id="52" name="Прямоугольник 51"/>
            <p:cNvSpPr/>
            <p:nvPr/>
          </p:nvSpPr>
          <p:spPr bwMode="auto">
            <a:xfrm>
              <a:off x="2315130" y="5593095"/>
              <a:ext cx="457276" cy="1769573"/>
            </a:xfrm>
            <a:prstGeom prst="rect">
              <a:avLst/>
            </a:prstGeom>
            <a:grpFill/>
            <a:ln w="38100" cap="rnd" cmpd="sng" algn="ctr">
              <a:noFill/>
              <a:prstDash val="solid"/>
              <a:round/>
              <a:headEnd type="none"/>
              <a:tailEnd type="triangle" w="med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h="25400"/>
            </a:sp3d>
          </p:spPr>
          <p:txBody>
            <a:bodyPr/>
            <a:lstStyle/>
            <a:p>
              <a:pPr algn="ctr" defTabSz="9329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800" b="1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55" name="Прямоугольник 54"/>
            <p:cNvSpPr/>
            <p:nvPr/>
          </p:nvSpPr>
          <p:spPr bwMode="auto">
            <a:xfrm>
              <a:off x="3500699" y="5174624"/>
              <a:ext cx="463330" cy="2149924"/>
            </a:xfrm>
            <a:prstGeom prst="rect">
              <a:avLst/>
            </a:prstGeom>
            <a:grpFill/>
            <a:ln w="38100" cap="rnd" cmpd="sng" algn="ctr">
              <a:noFill/>
              <a:prstDash val="solid"/>
              <a:round/>
              <a:headEnd type="none"/>
              <a:tailEnd type="triangle" w="med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h="25400"/>
            </a:sp3d>
          </p:spPr>
          <p:txBody>
            <a:bodyPr/>
            <a:lstStyle/>
            <a:p>
              <a:pPr algn="ctr" defTabSz="9329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800" b="1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</p:grpSp>
      <p:grpSp>
        <p:nvGrpSpPr>
          <p:cNvPr id="7" name="Группа 12"/>
          <p:cNvGrpSpPr/>
          <p:nvPr/>
        </p:nvGrpSpPr>
        <p:grpSpPr>
          <a:xfrm>
            <a:off x="1124172" y="4365105"/>
            <a:ext cx="2639605" cy="961658"/>
            <a:chOff x="2534321" y="4450004"/>
            <a:chExt cx="1233256" cy="834741"/>
          </a:xfrm>
          <a:gradFill>
            <a:gsLst>
              <a:gs pos="0">
                <a:srgbClr val="91B0FF">
                  <a:lumMod val="60000"/>
                  <a:lumOff val="40000"/>
                </a:srgbClr>
              </a:gs>
              <a:gs pos="64000">
                <a:srgbClr val="91B0FF">
                  <a:lumMod val="40000"/>
                  <a:lumOff val="60000"/>
                </a:srgbClr>
              </a:gs>
              <a:gs pos="100000">
                <a:srgbClr val="91B0FF">
                  <a:lumMod val="20000"/>
                  <a:lumOff val="80000"/>
                </a:srgbClr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2" name="Прямоугольник 21"/>
            <p:cNvSpPr/>
            <p:nvPr/>
          </p:nvSpPr>
          <p:spPr bwMode="auto">
            <a:xfrm>
              <a:off x="2534321" y="4616508"/>
              <a:ext cx="348686" cy="668237"/>
            </a:xfrm>
            <a:prstGeom prst="rect">
              <a:avLst/>
            </a:prstGeom>
            <a:grpFill/>
            <a:ln w="38100" cap="rnd" cmpd="sng" algn="ctr">
              <a:noFill/>
              <a:prstDash val="solid"/>
              <a:round/>
              <a:headEnd type="none"/>
              <a:tailEnd type="triangle" w="med" len="lg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pPr algn="ctr" defTabSz="9329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800" b="1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 bwMode="auto">
            <a:xfrm>
              <a:off x="3420270" y="4450004"/>
              <a:ext cx="347307" cy="822363"/>
            </a:xfrm>
            <a:prstGeom prst="rect">
              <a:avLst/>
            </a:prstGeom>
            <a:grpFill/>
            <a:ln w="38100" cap="rnd" cmpd="sng" algn="ctr">
              <a:noFill/>
              <a:prstDash val="solid"/>
              <a:round/>
              <a:headEnd type="none"/>
              <a:tailEnd type="triangle" w="med" len="lg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pPr algn="ctr" defTabSz="9329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800" b="1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</p:grpSp>
      <p:grpSp>
        <p:nvGrpSpPr>
          <p:cNvPr id="9" name="Группа 77"/>
          <p:cNvGrpSpPr/>
          <p:nvPr/>
        </p:nvGrpSpPr>
        <p:grpSpPr>
          <a:xfrm rot="2541939">
            <a:off x="1366613" y="4884426"/>
            <a:ext cx="1831175" cy="416129"/>
            <a:chOff x="1406928" y="4165838"/>
            <a:chExt cx="1806703" cy="52737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76" name="Прямая соединительная линия 75"/>
            <p:cNvCxnSpPr/>
            <p:nvPr/>
          </p:nvCxnSpPr>
          <p:spPr bwMode="auto">
            <a:xfrm rot="19058061" flipV="1">
              <a:off x="1406928" y="4165838"/>
              <a:ext cx="1806703" cy="331286"/>
            </a:xfrm>
            <a:prstGeom prst="line">
              <a:avLst/>
            </a:prstGeom>
            <a:noFill/>
            <a:ln w="114300" cap="rnd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7" name="Прямоугольник 148"/>
            <p:cNvSpPr>
              <a:spLocks noChangeArrowheads="1"/>
            </p:cNvSpPr>
            <p:nvPr/>
          </p:nvSpPr>
          <p:spPr bwMode="auto">
            <a:xfrm rot="19058061">
              <a:off x="1955075" y="4254118"/>
              <a:ext cx="387658" cy="43909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lIns="0" rIns="0" anchor="ctr"/>
            <a:lstStyle/>
            <a:p>
              <a:pPr algn="ctr" defTabSz="901694">
                <a:defRPr/>
              </a:pPr>
              <a:r>
                <a:rPr lang="ru-RU" sz="1400" b="1" dirty="0" smtClean="0">
                  <a:solidFill>
                    <a:srgbClr val="FFFFFF"/>
                  </a:solidFill>
                  <a:latin typeface="Calibri" pitchFamily="34" charset="0"/>
                  <a:cs typeface="Arial" pitchFamily="34" charset="0"/>
                </a:rPr>
                <a:t>+31%</a:t>
              </a:r>
              <a:endParaRPr lang="ru-RU" sz="1400" b="1" dirty="0">
                <a:solidFill>
                  <a:srgbClr val="FFFFFF"/>
                </a:solidFill>
                <a:latin typeface="Calibri" pitchFamily="34" charset="0"/>
                <a:cs typeface="Arial" pitchFamily="34" charset="0"/>
              </a:endParaRPr>
            </a:p>
          </p:txBody>
        </p:sp>
      </p:grpSp>
      <p:sp>
        <p:nvSpPr>
          <p:cNvPr id="58" name="Прямоугольник 57"/>
          <p:cNvSpPr/>
          <p:nvPr/>
        </p:nvSpPr>
        <p:spPr bwMode="auto">
          <a:xfrm>
            <a:off x="4741632" y="3573016"/>
            <a:ext cx="733236" cy="1753747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8100" cap="rnd" cmpd="sng" algn="ctr">
            <a:noFill/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h="25400"/>
          </a:sp3d>
        </p:spPr>
        <p:txBody>
          <a:bodyPr lIns="93286" tIns="46643" rIns="93286" bIns="46643"/>
          <a:lstStyle/>
          <a:p>
            <a:pPr algn="ctr"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8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 bwMode="auto">
          <a:xfrm>
            <a:off x="5003139" y="4254029"/>
            <a:ext cx="771386" cy="1046868"/>
          </a:xfrm>
          <a:prstGeom prst="rect">
            <a:avLst/>
          </a:prstGeom>
          <a:gradFill>
            <a:gsLst>
              <a:gs pos="0">
                <a:srgbClr val="91B0FF">
                  <a:lumMod val="60000"/>
                  <a:lumOff val="40000"/>
                </a:srgbClr>
              </a:gs>
              <a:gs pos="64000">
                <a:srgbClr val="91B0FF">
                  <a:lumMod val="40000"/>
                  <a:lumOff val="60000"/>
                </a:srgbClr>
              </a:gs>
              <a:gs pos="100000">
                <a:srgbClr val="91B0FF">
                  <a:lumMod val="20000"/>
                  <a:lumOff val="80000"/>
                </a:srgbClr>
              </a:gs>
            </a:gsLst>
            <a:lin ang="5400000" scaled="0"/>
          </a:gradFill>
          <a:ln w="38100" cap="rnd" cmpd="sng" algn="ctr">
            <a:noFill/>
            <a:prstDash val="solid"/>
            <a:round/>
            <a:headEnd type="none"/>
            <a:tailEnd type="triangle" w="med" len="lg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93286" tIns="46643" rIns="93286" bIns="46643"/>
          <a:lstStyle/>
          <a:p>
            <a:pPr algn="ctr"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800" b="1" dirty="0">
              <a:solidFill>
                <a:srgbClr val="000000"/>
              </a:solidFill>
              <a:cs typeface="Arial" pitchFamily="34" charset="0"/>
            </a:endParaRPr>
          </a:p>
        </p:txBody>
      </p:sp>
      <p:cxnSp>
        <p:nvCxnSpPr>
          <p:cNvPr id="90" name="Прямая соединительная линия 89"/>
          <p:cNvCxnSpPr/>
          <p:nvPr/>
        </p:nvCxnSpPr>
        <p:spPr bwMode="auto">
          <a:xfrm>
            <a:off x="785789" y="2761635"/>
            <a:ext cx="3714203" cy="595357"/>
          </a:xfrm>
          <a:prstGeom prst="line">
            <a:avLst/>
          </a:prstGeom>
          <a:noFill/>
          <a:ln w="114300" cap="rnd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Прямоугольник 148"/>
          <p:cNvSpPr>
            <a:spLocks noChangeArrowheads="1"/>
          </p:cNvSpPr>
          <p:nvPr/>
        </p:nvSpPr>
        <p:spPr bwMode="auto">
          <a:xfrm>
            <a:off x="1732465" y="2774626"/>
            <a:ext cx="417919" cy="312611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 wrap="none" lIns="0" tIns="46643" rIns="0" bIns="46643" anchor="ctr"/>
          <a:lstStyle/>
          <a:p>
            <a:pPr algn="ctr" defTabSz="901694">
              <a:defRPr/>
            </a:pPr>
            <a:r>
              <a:rPr lang="ru-RU" sz="1400" b="1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-7%</a:t>
            </a:r>
            <a:endParaRPr lang="ru-RU" sz="1400" b="1" dirty="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48" name="Прямая соединительная линия 47"/>
          <p:cNvCxnSpPr>
            <a:endCxn id="78" idx="2"/>
          </p:cNvCxnSpPr>
          <p:nvPr/>
        </p:nvCxnSpPr>
        <p:spPr bwMode="auto">
          <a:xfrm flipV="1">
            <a:off x="3293625" y="4820773"/>
            <a:ext cx="2145812" cy="86067"/>
          </a:xfrm>
          <a:prstGeom prst="line">
            <a:avLst/>
          </a:prstGeom>
          <a:noFill/>
          <a:ln w="114300" cap="rnd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Прямоугольник 148"/>
          <p:cNvSpPr>
            <a:spLocks noChangeArrowheads="1"/>
          </p:cNvSpPr>
          <p:nvPr/>
        </p:nvSpPr>
        <p:spPr bwMode="auto">
          <a:xfrm>
            <a:off x="3905000" y="4688070"/>
            <a:ext cx="392909" cy="34647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 wrap="none" lIns="0" tIns="46643" rIns="0" bIns="46643" anchor="ctr"/>
          <a:lstStyle/>
          <a:p>
            <a:pPr algn="ctr" defTabSz="901694">
              <a:defRPr/>
            </a:pPr>
            <a:r>
              <a:rPr lang="ru-RU" sz="1400" b="1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+18%</a:t>
            </a:r>
            <a:endParaRPr lang="ru-RU" sz="1400" b="1" dirty="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4" name="Прямоугольник 148"/>
          <p:cNvSpPr>
            <a:spLocks noChangeArrowheads="1"/>
          </p:cNvSpPr>
          <p:nvPr/>
        </p:nvSpPr>
        <p:spPr bwMode="auto">
          <a:xfrm>
            <a:off x="3635896" y="3068960"/>
            <a:ext cx="417919" cy="312611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 wrap="none" lIns="0" tIns="46643" rIns="0" bIns="46643" anchor="ctr"/>
          <a:lstStyle/>
          <a:p>
            <a:pPr algn="ctr" defTabSz="901694">
              <a:defRPr/>
            </a:pPr>
            <a:r>
              <a:rPr lang="ru-RU" sz="1400" b="1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-17%</a:t>
            </a:r>
            <a:endParaRPr lang="ru-RU" sz="1400" b="1" dirty="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 bwMode="auto">
          <a:xfrm>
            <a:off x="3006352" y="6025155"/>
            <a:ext cx="264076" cy="227000"/>
          </a:xfrm>
          <a:prstGeom prst="rect">
            <a:avLst/>
          </a:prstGeom>
          <a:gradFill>
            <a:gsLst>
              <a:gs pos="0">
                <a:srgbClr val="91B0FF">
                  <a:lumMod val="60000"/>
                  <a:lumOff val="40000"/>
                </a:srgbClr>
              </a:gs>
              <a:gs pos="64000">
                <a:srgbClr val="91B0FF">
                  <a:lumMod val="40000"/>
                  <a:lumOff val="60000"/>
                </a:srgbClr>
              </a:gs>
              <a:gs pos="100000">
                <a:srgbClr val="91B0FF">
                  <a:lumMod val="20000"/>
                  <a:lumOff val="80000"/>
                </a:srgbClr>
              </a:gs>
            </a:gsLst>
            <a:lin ang="5400000" scaled="0"/>
          </a:gradFill>
          <a:ln w="38100" cap="rnd" cmpd="sng" algn="ctr">
            <a:noFill/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h="25400"/>
          </a:sp3d>
        </p:spPr>
        <p:txBody>
          <a:bodyPr lIns="93286" tIns="46643" rIns="93286" bIns="46643"/>
          <a:lstStyle/>
          <a:p>
            <a:pPr algn="ctr"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8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9" name="TextBox 52"/>
          <p:cNvSpPr txBox="1">
            <a:spLocks noChangeArrowheads="1"/>
          </p:cNvSpPr>
          <p:nvPr/>
        </p:nvSpPr>
        <p:spPr bwMode="auto">
          <a:xfrm>
            <a:off x="1884227" y="5820810"/>
            <a:ext cx="1175137" cy="765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286" tIns="46643" rIns="93286" bIns="46643">
            <a:spAutoFit/>
          </a:bodyPr>
          <a:lstStyle/>
          <a:p>
            <a:pPr defTabSz="932962" fontAlgn="b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800" b="1" i="1" dirty="0">
                <a:solidFill>
                  <a:srgbClr val="000000"/>
                </a:solidFill>
                <a:latin typeface="Century Gothic" pitchFamily="34" charset="0"/>
                <a:cs typeface="Arial" pitchFamily="34" charset="0"/>
              </a:rPr>
              <a:t>Количество </a:t>
            </a:r>
            <a:r>
              <a:rPr lang="ru-RU" sz="800" b="1" i="1" dirty="0" smtClean="0">
                <a:solidFill>
                  <a:srgbClr val="000000"/>
                </a:solidFill>
                <a:latin typeface="Century Gothic" pitchFamily="34" charset="0"/>
                <a:cs typeface="Arial" pitchFamily="34" charset="0"/>
              </a:rPr>
              <a:t>фактически созданных рабочих </a:t>
            </a:r>
            <a:r>
              <a:rPr lang="ru-RU" sz="800" b="1" i="1" dirty="0">
                <a:solidFill>
                  <a:srgbClr val="000000"/>
                </a:solidFill>
                <a:latin typeface="Century Gothic" pitchFamily="34" charset="0"/>
                <a:cs typeface="Arial" pitchFamily="34" charset="0"/>
              </a:rPr>
              <a:t>мест, </a:t>
            </a:r>
            <a:r>
              <a:rPr lang="ru-RU" sz="800" b="1" i="1" dirty="0" smtClean="0">
                <a:solidFill>
                  <a:srgbClr val="000000"/>
                </a:solidFill>
                <a:latin typeface="Century Gothic" pitchFamily="34" charset="0"/>
                <a:cs typeface="Arial" pitchFamily="34" charset="0"/>
              </a:rPr>
              <a:t>ед.</a:t>
            </a:r>
            <a:endParaRPr lang="ru-RU" sz="800" b="1" i="1" dirty="0">
              <a:solidFill>
                <a:srgbClr val="000000"/>
              </a:solidFill>
              <a:latin typeface="Century Gothic" pitchFamily="34" charset="0"/>
              <a:cs typeface="Arial" pitchFamily="34" charset="0"/>
            </a:endParaRPr>
          </a:p>
          <a:p>
            <a:pPr defTabSz="932962" fontAlgn="b">
              <a:spcBef>
                <a:spcPct val="0"/>
              </a:spcBef>
              <a:spcAft>
                <a:spcPct val="0"/>
              </a:spcAft>
              <a:defRPr/>
            </a:pPr>
            <a:endParaRPr lang="ru-RU" sz="1100" b="1" i="1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0" name="TextBox 37"/>
          <p:cNvSpPr txBox="1">
            <a:spLocks noChangeArrowheads="1"/>
          </p:cNvSpPr>
          <p:nvPr/>
        </p:nvSpPr>
        <p:spPr bwMode="auto">
          <a:xfrm flipH="1">
            <a:off x="827584" y="3789040"/>
            <a:ext cx="738548" cy="596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286" tIns="46643" rIns="93286" bIns="46643">
            <a:spAutoFit/>
          </a:bodyPr>
          <a:lstStyle/>
          <a:p>
            <a:pPr algn="ctr" defTabSz="932962" fontAlgn="b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994 (51%)</a:t>
            </a:r>
            <a:endParaRPr lang="ru-RU" sz="1600" b="1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2" name="TextBox 37"/>
          <p:cNvSpPr txBox="1">
            <a:spLocks noChangeArrowheads="1"/>
          </p:cNvSpPr>
          <p:nvPr/>
        </p:nvSpPr>
        <p:spPr bwMode="auto">
          <a:xfrm flipH="1">
            <a:off x="1128051" y="4566445"/>
            <a:ext cx="738548" cy="525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286" tIns="46643" rIns="93286" bIns="46643">
            <a:spAutoFit/>
          </a:bodyPr>
          <a:lstStyle/>
          <a:p>
            <a:pPr algn="ctr" defTabSz="932962" fontAlgn="b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347 </a:t>
            </a:r>
            <a:r>
              <a:rPr lang="ru-RU" sz="12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(10%)</a:t>
            </a:r>
            <a:endParaRPr lang="ru-RU" sz="1200" b="1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3" name="TextBox 37"/>
          <p:cNvSpPr txBox="1">
            <a:spLocks noChangeArrowheads="1"/>
          </p:cNvSpPr>
          <p:nvPr/>
        </p:nvSpPr>
        <p:spPr bwMode="auto">
          <a:xfrm flipH="1">
            <a:off x="3036596" y="4316070"/>
            <a:ext cx="738548" cy="586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286" tIns="46643" rIns="93286" bIns="46643">
            <a:spAutoFit/>
          </a:bodyPr>
          <a:lstStyle/>
          <a:p>
            <a:pPr algn="ctr" defTabSz="932962" fontAlgn="b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455 (</a:t>
            </a:r>
            <a:r>
              <a:rPr lang="ru-RU" sz="12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27%)</a:t>
            </a:r>
            <a:endParaRPr lang="ru-RU" sz="1200" b="1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4" name="TextBox 37"/>
          <p:cNvSpPr txBox="1">
            <a:spLocks noChangeArrowheads="1"/>
          </p:cNvSpPr>
          <p:nvPr/>
        </p:nvSpPr>
        <p:spPr bwMode="auto">
          <a:xfrm flipH="1">
            <a:off x="2627784" y="3501008"/>
            <a:ext cx="738548" cy="596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286" tIns="46643" rIns="93286" bIns="46643">
            <a:spAutoFit/>
          </a:bodyPr>
          <a:lstStyle/>
          <a:p>
            <a:pPr algn="ctr" defTabSz="932962" fontAlgn="b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1210 (71%)</a:t>
            </a:r>
            <a:endParaRPr lang="ru-RU" sz="1600" b="1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5" name="TextBox 37"/>
          <p:cNvSpPr txBox="1">
            <a:spLocks noChangeArrowheads="1"/>
          </p:cNvSpPr>
          <p:nvPr/>
        </p:nvSpPr>
        <p:spPr bwMode="auto">
          <a:xfrm flipH="1">
            <a:off x="4760746" y="3573016"/>
            <a:ext cx="738548" cy="586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286" tIns="46643" rIns="93286" bIns="46643">
            <a:spAutoFit/>
          </a:bodyPr>
          <a:lstStyle/>
          <a:p>
            <a:pPr algn="ctr" defTabSz="932962" fontAlgn="b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1154 (82%)</a:t>
            </a:r>
            <a:endParaRPr lang="ru-RU" sz="1600" b="1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8" name="TextBox 37"/>
          <p:cNvSpPr txBox="1">
            <a:spLocks noChangeArrowheads="1"/>
          </p:cNvSpPr>
          <p:nvPr/>
        </p:nvSpPr>
        <p:spPr bwMode="auto">
          <a:xfrm flipH="1">
            <a:off x="5070163" y="4295689"/>
            <a:ext cx="738548" cy="525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286" tIns="46643" rIns="93286" bIns="46643">
            <a:spAutoFit/>
          </a:bodyPr>
          <a:lstStyle/>
          <a:p>
            <a:pPr algn="ctr" defTabSz="932962" fontAlgn="b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537 </a:t>
            </a:r>
            <a:r>
              <a:rPr lang="ru-RU" sz="12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(38%)</a:t>
            </a:r>
            <a:endParaRPr lang="ru-RU" sz="1200" b="1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59" name="Picture 2" descr="http://www.irkobl.ru/irk/symbol/irkob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41" y="260653"/>
            <a:ext cx="57606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" name="TextBox 4"/>
          <p:cNvSpPr txBox="1">
            <a:spLocks noChangeArrowheads="1"/>
          </p:cNvSpPr>
          <p:nvPr/>
        </p:nvSpPr>
        <p:spPr bwMode="auto">
          <a:xfrm>
            <a:off x="5" y="908721"/>
            <a:ext cx="1312863" cy="276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77" tIns="45688" rIns="91377" bIns="45688">
            <a:spAutoFit/>
          </a:bodyPr>
          <a:lstStyle/>
          <a:p>
            <a:pPr algn="ctr">
              <a:defRPr/>
            </a:pPr>
            <a:r>
              <a:rPr lang="ru-RU" sz="6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itchFamily="34" charset="0"/>
                <a:cs typeface="Times New Roman" pitchFamily="18" charset="0"/>
              </a:rPr>
              <a:t>МИНИСТЕРСТВО ТРУДА И ЗАНЯТОСТИ ИРКУТСКОЙ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mRNX83P3E0muLNgeeZQ7Ew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5cxUdhonPE.N2GPPKBnRGA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mRNX83P3E0muLNgeeZQ7Ew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Ght5eznHzkiHqJe81stFYA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HqOWmkB06G12f2q.vocQ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f58qL94fD02i6jZ3q4.RBw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ocTEMt6E2TY4OvyletRA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NIVtqXuhm0uXKdRE7q_rYA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5cxUdhonPE.N2GPPKBnRG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5cxUdhonPE.N2GPPKBnRG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cK Disclaimer"/>
  <p:tag name="RESIZE" val="Yes"/>
  <p:tag name="LLEFT" val=" 210.125"/>
  <p:tag name="LTOP" val=" 469.87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mRNX83P3E0muLNgeeZQ7E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Ght5eznHzkiHqJe81stFY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HqOWmkB06G12f2q.voc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f58qL94fD02i6jZ3q4.RB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ocTEMt6E2TY4OvyletR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NIVtqXuhm0uXKdRE7q_rY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Ght5eznHzkiHqJe81stFY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5cxUdhonPE.N2GPPKBnRG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mRNX83P3E0muLNgeeZQ7E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Ght5eznHzkiHqJe81stFY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HqOWmkB06G12f2q.voc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f58qL94fD02i6jZ3q4.RB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ocTEMt6E2TY4OvyletR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NIVtqXuhm0uXKdRE7q_rY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5cxUdhonPE.N2GPPKBnRG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HqOWmkB06G12f2q.voc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mRNX83P3E0muLNgeeZQ7E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Ght5eznHzkiHqJe81stFY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HqOWmkB06G12f2q.voc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f58qL94fD02i6jZ3q4.RB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ocTEMt6E2TY4OvyletR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NIVtqXuhm0uXKdRE7q_rY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5cxUdhonPE.N2GPPKBnRG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mRNX83P3E0muLNgeeZQ7E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IpSZtwW_O0adpfNTuRFwzA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Ght5eznHzkiHqJe81stFY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HqOWmkB06G12f2q.voc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f58qL94fD02i6jZ3q4.RB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ocTEMt6E2TY4OvyletRA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NIVtqXuhm0uXKdRE7q_rYA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5cxUdhonPE.N2GPPKBnRG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mRNX83P3E0muLNgeeZQ7E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Ght5eznHzkiHqJe81stFY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dVnHWX9mwk6QmJ4rQ8GKGQ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HqOWmkB06G12f2q.vocQ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f58qL94fD02i6jZ3q4.RB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ocTEMt6E2TY4OvyletR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NIVtqXuhm0uXKdRE7q_rY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5cxUdhonPE.N2GPPKBnRGA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mRNX83P3E0muLNgeeZQ7E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Ght5eznHzkiHqJe81stFY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HqOWmkB06G12f2q.voc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f58qL94fD02i6jZ3q4.RB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f58qL94fD02i6jZ3q4.RBw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ocTEMt6E2TY4OvyletR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NIVtqXuhm0uXKdRE7q_rYA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5cxUdhonPE.N2GPPKBnRGA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mRNX83P3E0muLNgeeZQ7Ew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Ght5eznHzkiHqJe81stFYA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HqOWmkB06G12f2q.vocQ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f58qL94fD02i6jZ3q4.RB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ocTEMt6E2TY4OvyletRA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ocTEMt6E2TY4OvyletRA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NIVtqXuhm0uXKdRE7q_rYA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5cxUdhonPE.N2GPPKBnRGA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mRNX83P3E0muLNgeeZQ7E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Ght5eznHzkiHqJe81stFYA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HqOWmkB06G12f2q.vocQ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f58qL94fD02i6jZ3q4.RBw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ocTEMt6E2TY4OvyletR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NIVtqXuhm0uXKdRE7q_rYA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5cxUdhonPE.N2GPPKBnRGA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mRNX83P3E0muLNgeeZQ7Ew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Ght5eznHzkiHqJe81stFYA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HqOWmkB06G12f2q.vocQ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f58qL94fD02i6jZ3q4.RBw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ocTEMt6E2TY4OvyletRA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NIVtqXuhm0uXKdRE7q_rY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NIVtqXuhm0uXKdRE7q_rYA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5cxUdhonPE.N2GPPKBnRGA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mRNX83P3E0muLNgeeZQ7Ew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Ght5eznHzkiHqJe81stFYA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HqOWmkB06G12f2q.vocQ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f58qL94fD02i6jZ3q4.RBw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ocTEMt6E2TY4OvyletRA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NIVtqXuhm0uXKdRE7q_rYA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1_Universal Template_RU">
  <a:themeElements>
    <a:clrScheme name="Universal Template_RU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FFFFFF"/>
      </a:accent3>
      <a:accent4>
        <a:srgbClr val="000000"/>
      </a:accent4>
      <a:accent5>
        <a:srgbClr val="E0EDFD"/>
      </a:accent5>
      <a:accent6>
        <a:srgbClr val="839FE7"/>
      </a:accent6>
      <a:hlink>
        <a:srgbClr val="0066CC"/>
      </a:hlink>
      <a:folHlink>
        <a:srgbClr val="002960"/>
      </a:folHlink>
    </a:clrScheme>
    <a:fontScheme name="Universal Template_R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rnd" cmpd="sng" algn="ctr">
          <a:solidFill>
            <a:schemeClr val="accent1">
              <a:lumMod val="25000"/>
            </a:schemeClr>
          </a:solidFill>
          <a:prstDash val="solid"/>
          <a:round/>
          <a:headEnd type="none"/>
          <a:tailEnd type="triangle" w="med" len="lg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>
          <a:defRPr smtClean="0"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iversal Template_RU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3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5F8DFF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557FE7"/>
        </a:accent6>
        <a:hlink>
          <a:srgbClr val="96C5F8"/>
        </a:hlink>
        <a:folHlink>
          <a:srgbClr val="D8E9F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4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002960"/>
        </a:accent1>
        <a:accent2>
          <a:srgbClr val="0066CC"/>
        </a:accent2>
        <a:accent3>
          <a:srgbClr val="AAAAAA"/>
        </a:accent3>
        <a:accent4>
          <a:srgbClr val="DADADA"/>
        </a:accent4>
        <a:accent5>
          <a:srgbClr val="AAACB6"/>
        </a:accent5>
        <a:accent6>
          <a:srgbClr val="005CB9"/>
        </a:accent6>
        <a:hlink>
          <a:srgbClr val="91B0FF"/>
        </a:hlink>
        <a:folHlink>
          <a:srgbClr val="C7E0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5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E7B95C"/>
        </a:accent6>
        <a:hlink>
          <a:srgbClr val="4F8636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6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4F8636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477930"/>
        </a:accent6>
        <a:hlink>
          <a:srgbClr val="FF9900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7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0066CC"/>
        </a:accent1>
        <a:accent2>
          <a:srgbClr val="4F8636"/>
        </a:accent2>
        <a:accent3>
          <a:srgbClr val="AAAAAA"/>
        </a:accent3>
        <a:accent4>
          <a:srgbClr val="DADADA"/>
        </a:accent4>
        <a:accent5>
          <a:srgbClr val="AAB8E2"/>
        </a:accent5>
        <a:accent6>
          <a:srgbClr val="477930"/>
        </a:accent6>
        <a:hlink>
          <a:srgbClr val="FF9900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8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9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50A2A0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489291"/>
        </a:accent6>
        <a:hlink>
          <a:srgbClr val="C7C293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10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174A7C"/>
        </a:accent1>
        <a:accent2>
          <a:srgbClr val="50A2A0"/>
        </a:accent2>
        <a:accent3>
          <a:srgbClr val="AAAAAA"/>
        </a:accent3>
        <a:accent4>
          <a:srgbClr val="DADADA"/>
        </a:accent4>
        <a:accent5>
          <a:srgbClr val="ABB1BF"/>
        </a:accent5>
        <a:accent6>
          <a:srgbClr val="489291"/>
        </a:accent6>
        <a:hlink>
          <a:srgbClr val="C7C293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23291</TotalTime>
  <Words>1544</Words>
  <Application>Microsoft Office PowerPoint</Application>
  <PresentationFormat>Экран (4:3)</PresentationFormat>
  <Paragraphs>445</Paragraphs>
  <Slides>12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11_Universal Template_RU</vt:lpstr>
      <vt:lpstr>Лист Microsoft Excel 97-2003</vt:lpstr>
      <vt:lpstr>Презентация PowerPoint</vt:lpstr>
      <vt:lpstr>Ведомственные целевые программы, направленные на входящие в состав  подпрограммы «Содействие занятости населения и социальная  поддержка безработных граждан» </vt:lpstr>
      <vt:lpstr>Презентация PowerPoint</vt:lpstr>
      <vt:lpstr>Презентация PowerPoint</vt:lpstr>
      <vt:lpstr>Презентация PowerPoint</vt:lpstr>
      <vt:lpstr>Программа по содействию в трудоустройстве незанятых инвалидов на оборудованные (оснащенные) рабочие места   на 2014 – 2020 годы</vt:lpstr>
      <vt:lpstr>Презентация PowerPoint</vt:lpstr>
      <vt:lpstr>Презентация PowerPoint</vt:lpstr>
      <vt:lpstr>Презентация PowerPoint</vt:lpstr>
      <vt:lpstr>Меры, принимаемые министерством,  по содействию самозанятости населения</vt:lpstr>
      <vt:lpstr>Меры, направленные на содействие занятости и самозанятости населения, принимаемые иными органами государственной власти Иркутской области</vt:lpstr>
      <vt:lpstr>Спасибо за внимание!</vt:lpstr>
    </vt:vector>
  </TitlesOfParts>
  <Company>Administration of Irkutsk region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m.bak</dc:creator>
  <cp:lastModifiedBy>User</cp:lastModifiedBy>
  <cp:revision>1711</cp:revision>
  <cp:lastPrinted>2014-04-22T00:00:31Z</cp:lastPrinted>
  <dcterms:created xsi:type="dcterms:W3CDTF">2014-04-19T02:28:48Z</dcterms:created>
  <dcterms:modified xsi:type="dcterms:W3CDTF">2017-09-22T05:13:22Z</dcterms:modified>
</cp:coreProperties>
</file>