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3" r:id="rId6"/>
    <p:sldId id="261" r:id="rId7"/>
    <p:sldId id="262" r:id="rId8"/>
    <p:sldId id="275" r:id="rId9"/>
    <p:sldId id="276" r:id="rId10"/>
    <p:sldId id="263" r:id="rId11"/>
    <p:sldId id="274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40" autoAdjust="0"/>
  </p:normalViewPr>
  <p:slideViewPr>
    <p:cSldViewPr>
      <p:cViewPr>
        <p:scale>
          <a:sx n="77" d="100"/>
          <a:sy n="77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5;&#1086;&#1083;&#1100;&#1079;&#1086;&#1074;&#1072;&#1090;&#1077;&#1083;&#1100;\&#1052;&#1086;&#1080;%20&#1076;&#1086;&#1082;&#1091;&#1084;&#1077;&#1085;&#1090;&#1099;\&#1044;&#1086;&#1082;&#1083;&#1072;&#1076;&#1099;\&#1055;&#1088;&#1086;&#1076;&#1086;&#1074;&#1086;&#1083;&#1100;&#1089;&#1090;&#1074;&#1077;&#1085;&#1085;&#1072;&#1103;%20&#1073;&#1077;&#1079;&#1086;&#1087;&#1072;&#1089;&#1085;&#1086;&#1089;&#1090;&#1100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Структура валового регионального продукта, %</a:t>
            </a:r>
          </a:p>
        </c:rich>
      </c:tx>
      <c:layout>
        <c:manualLayout>
          <c:xMode val="edge"/>
          <c:yMode val="edge"/>
          <c:x val="0.21052917739965948"/>
          <c:y val="2.373009232852979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rgbClr val="7030A0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7030A0"/>
                </a:solidFill>
              </a:ln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rgbClr val="7030A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Лист1!$A$12:$A$25</c:f>
              <c:strCache>
                <c:ptCount val="14"/>
                <c:pt idx="0">
                  <c:v>1 Сельское хозяйство</c:v>
                </c:pt>
                <c:pt idx="1">
                  <c:v>2 Добыча полезных ископаемых</c:v>
                </c:pt>
                <c:pt idx="2">
                  <c:v>3 Обрабатывающие производства</c:v>
                </c:pt>
                <c:pt idx="3">
                  <c:v>4 Производство и распределение электроэнергии, газа, воды</c:v>
                </c:pt>
                <c:pt idx="4">
                  <c:v>5 Строительство</c:v>
                </c:pt>
                <c:pt idx="5">
                  <c:v>6 Оптовая и розничная торговля</c:v>
                </c:pt>
                <c:pt idx="6">
                  <c:v>7 гостиницы и рестораны</c:v>
                </c:pt>
                <c:pt idx="7">
                  <c:v>8 Транспорт и связь</c:v>
                </c:pt>
                <c:pt idx="8">
                  <c:v>9 Финансовая деятельность</c:v>
                </c:pt>
                <c:pt idx="9">
                  <c:v>10 Операции с недвижим имуществом</c:v>
                </c:pt>
                <c:pt idx="10">
                  <c:v>11 Государственное управление</c:v>
                </c:pt>
                <c:pt idx="11">
                  <c:v>12 Образование</c:v>
                </c:pt>
                <c:pt idx="12">
                  <c:v>13 Здравоохранение</c:v>
                </c:pt>
                <c:pt idx="13">
                  <c:v>14 Предоставление прочих услуг</c:v>
                </c:pt>
              </c:strCache>
            </c:strRef>
          </c:cat>
          <c:val>
            <c:numRef>
              <c:f>Лист1!$B$12:$B$25</c:f>
              <c:numCache>
                <c:formatCode>General</c:formatCode>
                <c:ptCount val="14"/>
                <c:pt idx="0">
                  <c:v>5.9</c:v>
                </c:pt>
                <c:pt idx="1">
                  <c:v>24.3</c:v>
                </c:pt>
                <c:pt idx="2">
                  <c:v>13.4</c:v>
                </c:pt>
                <c:pt idx="3">
                  <c:v>5.2</c:v>
                </c:pt>
                <c:pt idx="4">
                  <c:v>6.4</c:v>
                </c:pt>
                <c:pt idx="5">
                  <c:v>9.1</c:v>
                </c:pt>
                <c:pt idx="6">
                  <c:v>0.6</c:v>
                </c:pt>
                <c:pt idx="7">
                  <c:v>12.7</c:v>
                </c:pt>
                <c:pt idx="8">
                  <c:v>0.2</c:v>
                </c:pt>
                <c:pt idx="9">
                  <c:v>7.5</c:v>
                </c:pt>
                <c:pt idx="10">
                  <c:v>5.7</c:v>
                </c:pt>
                <c:pt idx="11">
                  <c:v>3.5</c:v>
                </c:pt>
                <c:pt idx="12">
                  <c:v>4.4000000000000004</c:v>
                </c:pt>
                <c:pt idx="13">
                  <c:v>1.1000000000000001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5.0900141460659867E-2"/>
          <c:y val="0.70966959306081323"/>
          <c:w val="0.93621605180358847"/>
          <c:h val="0.28143172504935315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Темпы роста продукции сельского хозяйства в 2016г., %</a:t>
            </a:r>
            <a:endParaRPr lang="ru-RU" sz="2000" dirty="0"/>
          </a:p>
        </c:rich>
      </c:tx>
      <c:layout>
        <c:manualLayout>
          <c:xMode val="edge"/>
          <c:yMode val="edge"/>
          <c:x val="0.14572250686742869"/>
          <c:y val="1.6033572027350496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Лист1!$A$3:$A$15</c:f>
              <c:strCache>
                <c:ptCount val="13"/>
                <c:pt idx="0">
                  <c:v>Сибирский федеральный округ</c:v>
                </c:pt>
                <c:pt idx="1">
                  <c:v>Республика Алтай</c:v>
                </c:pt>
                <c:pt idx="2">
                  <c:v>Республика Бурятия</c:v>
                </c:pt>
                <c:pt idx="3">
                  <c:v>Республика Тыва</c:v>
                </c:pt>
                <c:pt idx="4">
                  <c:v>Республика Хакассия</c:v>
                </c:pt>
                <c:pt idx="5">
                  <c:v>Алтайский край</c:v>
                </c:pt>
                <c:pt idx="6">
                  <c:v>Забайкальский край</c:v>
                </c:pt>
                <c:pt idx="7">
                  <c:v>Красноярский край</c:v>
                </c:pt>
                <c:pt idx="8">
                  <c:v>Иркутская область</c:v>
                </c:pt>
                <c:pt idx="9">
                  <c:v>Кемеровская область</c:v>
                </c:pt>
                <c:pt idx="10">
                  <c:v>Новосибирская область</c:v>
                </c:pt>
                <c:pt idx="11">
                  <c:v>Омская область</c:v>
                </c:pt>
                <c:pt idx="12">
                  <c:v>Томская область</c:v>
                </c:pt>
              </c:strCache>
            </c:strRef>
          </c:cat>
          <c:val>
            <c:numRef>
              <c:f>Лист1!$B$3:$B$15</c:f>
              <c:numCache>
                <c:formatCode>General</c:formatCode>
                <c:ptCount val="13"/>
                <c:pt idx="0">
                  <c:v>104</c:v>
                </c:pt>
                <c:pt idx="1">
                  <c:v>102.6</c:v>
                </c:pt>
                <c:pt idx="2">
                  <c:v>105.2</c:v>
                </c:pt>
                <c:pt idx="3">
                  <c:v>102.5</c:v>
                </c:pt>
                <c:pt idx="4">
                  <c:v>101.5</c:v>
                </c:pt>
                <c:pt idx="5">
                  <c:v>112.4</c:v>
                </c:pt>
                <c:pt idx="6">
                  <c:v>98</c:v>
                </c:pt>
                <c:pt idx="7">
                  <c:v>105</c:v>
                </c:pt>
                <c:pt idx="8">
                  <c:v>105.9</c:v>
                </c:pt>
                <c:pt idx="9">
                  <c:v>100.5</c:v>
                </c:pt>
                <c:pt idx="10">
                  <c:v>101</c:v>
                </c:pt>
                <c:pt idx="11">
                  <c:v>98.1</c:v>
                </c:pt>
                <c:pt idx="12">
                  <c:v>97.1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752384"/>
        <c:axId val="32755072"/>
      </c:barChart>
      <c:catAx>
        <c:axId val="327523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2755072"/>
        <c:crosses val="autoZero"/>
        <c:auto val="1"/>
        <c:lblAlgn val="ctr"/>
        <c:lblOffset val="100"/>
        <c:noMultiLvlLbl val="0"/>
      </c:catAx>
      <c:valAx>
        <c:axId val="327550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2752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Лист1!$B$5:$B$6</c:f>
              <c:strCache>
                <c:ptCount val="1"/>
                <c:pt idx="0">
                  <c:v>фактическое потребление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Лист1!$A$7:$A$12</c:f>
              <c:strCache>
                <c:ptCount val="6"/>
                <c:pt idx="0">
                  <c:v>Мясо и мясопродукты</c:v>
                </c:pt>
                <c:pt idx="1">
                  <c:v>Молоко  и молокопродукты</c:v>
                </c:pt>
                <c:pt idx="2">
                  <c:v>Яйца</c:v>
                </c:pt>
                <c:pt idx="3">
                  <c:v>Картофель</c:v>
                </c:pt>
                <c:pt idx="4">
                  <c:v>Овощи и бахчевые</c:v>
                </c:pt>
                <c:pt idx="5">
                  <c:v>Хлебобулочные и макаронные изделия</c:v>
                </c:pt>
              </c:strCache>
            </c:strRef>
          </c:cat>
          <c:val>
            <c:numRef>
              <c:f>Лист1!$B$7:$B$12</c:f>
              <c:numCache>
                <c:formatCode>General</c:formatCode>
                <c:ptCount val="6"/>
                <c:pt idx="0">
                  <c:v>68</c:v>
                </c:pt>
                <c:pt idx="1">
                  <c:v>197</c:v>
                </c:pt>
                <c:pt idx="2">
                  <c:v>270</c:v>
                </c:pt>
                <c:pt idx="3">
                  <c:v>126</c:v>
                </c:pt>
                <c:pt idx="4">
                  <c:v>85</c:v>
                </c:pt>
                <c:pt idx="5">
                  <c:v>106</c:v>
                </c:pt>
              </c:numCache>
            </c:numRef>
          </c:val>
        </c:ser>
        <c:ser>
          <c:idx val="1"/>
          <c:order val="1"/>
          <c:tx>
            <c:strRef>
              <c:f>Лист1!$C$5:$C$6</c:f>
              <c:strCache>
                <c:ptCount val="1"/>
                <c:pt idx="0">
                  <c:v>рациональные нормы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2"/>
              <c:layout>
                <c:manualLayout>
                  <c:x val="1.3888888888888888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Лист1!$A$7:$A$12</c:f>
              <c:strCache>
                <c:ptCount val="6"/>
                <c:pt idx="0">
                  <c:v>Мясо и мясопродукты</c:v>
                </c:pt>
                <c:pt idx="1">
                  <c:v>Молоко  и молокопродукты</c:v>
                </c:pt>
                <c:pt idx="2">
                  <c:v>Яйца</c:v>
                </c:pt>
                <c:pt idx="3">
                  <c:v>Картофель</c:v>
                </c:pt>
                <c:pt idx="4">
                  <c:v>Овощи и бахчевые</c:v>
                </c:pt>
                <c:pt idx="5">
                  <c:v>Хлебобулочные и макаронные изделия</c:v>
                </c:pt>
              </c:strCache>
            </c:strRef>
          </c:cat>
          <c:val>
            <c:numRef>
              <c:f>Лист1!$C$7:$C$12</c:f>
              <c:numCache>
                <c:formatCode>General</c:formatCode>
                <c:ptCount val="6"/>
                <c:pt idx="0">
                  <c:v>73</c:v>
                </c:pt>
                <c:pt idx="1">
                  <c:v>325</c:v>
                </c:pt>
                <c:pt idx="2">
                  <c:v>260</c:v>
                </c:pt>
                <c:pt idx="3">
                  <c:v>90</c:v>
                </c:pt>
                <c:pt idx="4">
                  <c:v>140</c:v>
                </c:pt>
                <c:pt idx="5">
                  <c:v>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8845056"/>
        <c:axId val="38846848"/>
        <c:axId val="0"/>
      </c:bar3DChart>
      <c:catAx>
        <c:axId val="38845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38846848"/>
        <c:crosses val="autoZero"/>
        <c:auto val="1"/>
        <c:lblAlgn val="ctr"/>
        <c:lblOffset val="100"/>
        <c:noMultiLvlLbl val="0"/>
      </c:catAx>
      <c:valAx>
        <c:axId val="38846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8450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>
              <a:latin typeface="Calibri" pitchFamily="34" charset="0"/>
              <a:cs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2016 год, млрд. 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 w="19050">
              <a:solidFill>
                <a:srgbClr val="C00000"/>
              </a:solidFill>
            </a:ln>
          </c:spPr>
          <c:explosion val="1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C00000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8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Лист1!$A$33:$A$34</c:f>
              <c:strCache>
                <c:ptCount val="2"/>
                <c:pt idx="0">
                  <c:v>Всего поставлено продуктов питания</c:v>
                </c:pt>
                <c:pt idx="1">
                  <c:v>в т.ч. Местными товаропроизводителями</c:v>
                </c:pt>
              </c:strCache>
            </c:strRef>
          </c:cat>
          <c:val>
            <c:numRef>
              <c:f>Лист1!$B$33:$B$34</c:f>
              <c:numCache>
                <c:formatCode>General</c:formatCode>
                <c:ptCount val="2"/>
                <c:pt idx="0">
                  <c:v>2.9</c:v>
                </c:pt>
                <c:pt idx="1">
                  <c:v>1.05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 b="1">
              <a:latin typeface="Calibri" pitchFamily="34" charset="0"/>
              <a:cs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A57C7-B418-4F2B-AC4D-28A777E8488F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C11F7-ADE5-494B-A26E-952F7169B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0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11F7-ADE5-494B-A26E-952F7169BE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168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11F7-ADE5-494B-A26E-952F7169BE8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934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11F7-ADE5-494B-A26E-952F7169BE8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15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11F7-ADE5-494B-A26E-952F7169BE8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81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11F7-ADE5-494B-A26E-952F7169BE8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7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11F7-ADE5-494B-A26E-952F7169BE8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394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11F7-ADE5-494B-A26E-952F7169BE8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02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11F7-ADE5-494B-A26E-952F7169BE8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15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CA350DE-D68E-4523-8BDF-E80EAB3FAAFC}" type="datetimeFigureOut">
              <a:rPr lang="ru-RU" smtClean="0"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52AD68-4286-49F9-B3EB-B6C2A128A36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410445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Обеспечение продуктами питания собственного производства жителей Иркутской </a:t>
            </a:r>
            <a:r>
              <a:rPr lang="ru-RU" sz="4000" b="1" dirty="0" smtClean="0">
                <a:solidFill>
                  <a:srgbClr val="7030A0"/>
                </a:solidFill>
              </a:rPr>
              <a:t>области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184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Развитие малых форм хозяйствования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2276872"/>
            <a:ext cx="8064896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Поддержка начинающих фермеров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2017 году гранты на развитие предоставлены 69 начинающим фермерам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3730988"/>
            <a:ext cx="806489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Развитие семейных животноводческих ферм на базе КФХ и Развитие семейных животноводческий молочных ферм на базе КФХ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2017 году гранты предоставлены 7 семейным фермам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0854" y="5447409"/>
            <a:ext cx="806489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Грантовая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поддержка сельскохозяйственных потребительских кооперативов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2017 году предоставлены гранты 10 кооперативам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7676" y="3170742"/>
            <a:ext cx="484632" cy="560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257676" y="4645388"/>
            <a:ext cx="484632" cy="727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1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Сельскохозяйственные потребительские кооперативы второго уровня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2492896"/>
            <a:ext cx="2880320" cy="30963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2017 году планируется создать 4 сельскохозяйственных заготовительных снабженческо сбытовых перерабатывающих потребительских кооперативов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580112" y="2035696"/>
            <a:ext cx="3096344" cy="9144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СЗССППК «Лидер» </a:t>
            </a:r>
            <a:r>
              <a:rPr lang="ru-RU" b="1" dirty="0" err="1" smtClean="0">
                <a:solidFill>
                  <a:srgbClr val="C00000"/>
                </a:solidFill>
              </a:rPr>
              <a:t>Заларинский</a:t>
            </a:r>
            <a:r>
              <a:rPr lang="ru-RU" b="1" dirty="0" smtClean="0">
                <a:solidFill>
                  <a:srgbClr val="C00000"/>
                </a:solidFill>
              </a:rPr>
              <a:t> район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80112" y="3212976"/>
            <a:ext cx="3096344" cy="100811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СЗСППК «</a:t>
            </a:r>
            <a:r>
              <a:rPr lang="ru-RU" b="1" dirty="0" err="1" smtClean="0">
                <a:solidFill>
                  <a:srgbClr val="C00000"/>
                </a:solidFill>
              </a:rPr>
              <a:t>Сагаан</a:t>
            </a:r>
            <a:r>
              <a:rPr lang="ru-RU" b="1" dirty="0" smtClean="0">
                <a:solidFill>
                  <a:srgbClr val="C00000"/>
                </a:solidFill>
              </a:rPr>
              <a:t> Гол» </a:t>
            </a:r>
            <a:r>
              <a:rPr lang="ru-RU" b="1" dirty="0" err="1" smtClean="0">
                <a:solidFill>
                  <a:srgbClr val="C00000"/>
                </a:solidFill>
              </a:rPr>
              <a:t>Эхирит-Булагатский</a:t>
            </a:r>
            <a:r>
              <a:rPr lang="ru-RU" b="1" dirty="0" smtClean="0">
                <a:solidFill>
                  <a:srgbClr val="C00000"/>
                </a:solidFill>
              </a:rPr>
              <a:t> район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80112" y="4545779"/>
            <a:ext cx="3096344" cy="100811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СПССПК «Ома» </a:t>
            </a:r>
            <a:r>
              <a:rPr lang="ru-RU" b="1" dirty="0" err="1" smtClean="0">
                <a:solidFill>
                  <a:srgbClr val="C00000"/>
                </a:solidFill>
              </a:rPr>
              <a:t>Баяндаевский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райн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80112" y="5805264"/>
            <a:ext cx="3096344" cy="936104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СПСПСОК «</a:t>
            </a:r>
            <a:r>
              <a:rPr lang="ru-RU" b="1" dirty="0" err="1" smtClean="0">
                <a:solidFill>
                  <a:srgbClr val="C00000"/>
                </a:solidFill>
              </a:rPr>
              <a:t>Ольхонский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203848" y="2626060"/>
            <a:ext cx="2376264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2"/>
          </p:cNvCxnSpPr>
          <p:nvPr/>
        </p:nvCxnSpPr>
        <p:spPr>
          <a:xfrm flipV="1">
            <a:off x="3203848" y="3717032"/>
            <a:ext cx="2376264" cy="360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6" idx="2"/>
          </p:cNvCxnSpPr>
          <p:nvPr/>
        </p:nvCxnSpPr>
        <p:spPr>
          <a:xfrm>
            <a:off x="3203848" y="4221088"/>
            <a:ext cx="2376264" cy="82874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03848" y="4869160"/>
            <a:ext cx="2376264" cy="13861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71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Пищевая и перерабатывающая промышленность</a:t>
            </a:r>
            <a:endParaRPr lang="ru-RU" sz="36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2492896"/>
            <a:ext cx="3672408" cy="13464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600 предприятий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 5 месяцев 2017г. Отгружено продукции на 15,9 млрд. рублей, выше уровня 2016г. На 1,5%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487881"/>
            <a:ext cx="2438096" cy="36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755576" y="4316452"/>
            <a:ext cx="3672408" cy="20648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Флагманом является группа предприятий «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Янта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</a:p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её состав входят: 404 магазина и фирменных отдела в Иркутске и Иркутской области, в республике Бурятия, Забайкальском крае и Амурской области;        7 фирменных оптовых складов (ФОС) в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г. Иркутске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 Иркутской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области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78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Поставка продуктов питания в социальную сферу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025345"/>
              </p:ext>
            </p:extLst>
          </p:nvPr>
        </p:nvGraphicFramePr>
        <p:xfrm>
          <a:off x="3923928" y="2276872"/>
          <a:ext cx="48965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74440" y="2123193"/>
            <a:ext cx="2689448" cy="9144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Реестр региональных производителей продуктов питания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74440" y="3522712"/>
            <a:ext cx="2689448" cy="9144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Проекты технических заданий на продовольственные товары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74440" y="5009027"/>
            <a:ext cx="2689447" cy="9144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Информация о прогнозных отпускных ценах на продукты питания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635896" y="2580393"/>
            <a:ext cx="1728192" cy="560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707904" y="3212976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563888" y="3356992"/>
            <a:ext cx="1656184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985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Ярмарки 2017 год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563888" y="3623320"/>
            <a:ext cx="2016224" cy="13178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Всего - 898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9552" y="2492896"/>
            <a:ext cx="2304256" cy="1130424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Сезонные - 112</a:t>
            </a:r>
            <a:endParaRPr lang="ru-RU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44208" y="2492896"/>
            <a:ext cx="2232248" cy="1130424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Выходного дня - 386</a:t>
            </a:r>
            <a:endParaRPr lang="ru-RU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9552" y="5085184"/>
            <a:ext cx="2304256" cy="1152128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Праздничные -282</a:t>
            </a:r>
            <a:endParaRPr lang="ru-RU" b="1" dirty="0">
              <a:solidFill>
                <a:srgbClr val="9900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44208" y="5085184"/>
            <a:ext cx="2232248" cy="115212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Постоянно действующие - 118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649488" y="3381287"/>
            <a:ext cx="914400" cy="767793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580112" y="3381287"/>
            <a:ext cx="1080120" cy="69578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338936" y="4715279"/>
            <a:ext cx="1105272" cy="801953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3"/>
          </p:cNvCxnSpPr>
          <p:nvPr/>
        </p:nvCxnSpPr>
        <p:spPr>
          <a:xfrm flipH="1">
            <a:off x="2649488" y="4748174"/>
            <a:ext cx="1209669" cy="650194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156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Торговый знак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«Продукты 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Приангарья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dis.irkobl.ru/sites/agroline/%D0%92%D0%B0%D0%BA%D0%B0%D0%BD%D1%81%D0%B8%D0%B8/logo_Osnovnoi_1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1534"/>
            <a:ext cx="131445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784039"/>
              </p:ext>
            </p:extLst>
          </p:nvPr>
        </p:nvGraphicFramePr>
        <p:xfrm>
          <a:off x="179512" y="2348880"/>
          <a:ext cx="8640960" cy="419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816424"/>
                <a:gridCol w="576064"/>
                <a:gridCol w="3888432"/>
              </a:tblGrid>
              <a:tr h="8549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СХ ПАО «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Белореченское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»: молоко и молочная продукция, овощи, картофель и продукты их переработки марки «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Летница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», Яйцо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куринное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, яйцо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перепелинное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, хлеб и хлебобулочные изделия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«Иркутский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масложиркомбинат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»: майонез «Провансаль», молоко «Байкальское», тушка кур, цыплят-бройлеров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«Фирма «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Лактовит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»: молочные и кисломолочные продукты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МУП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г.Иркутска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«Детская молочная кухня»: творог для детского питания, молоко козье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8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Байкалика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»: вода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питевая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ОАО «Иркутский хлебозавод»: хлеб и хлебобулочные изделия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48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Усольское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предприятие детского и лечебного питания «Вита»: молочные и кисломолочные продукты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Хладогент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Плюс»: колбасы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полукопченые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, вареные, варено-копченые, полуфабрикаты, полуфабрикаты тестовые, колбасы и деликатесы в вакуумной упаковке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МУП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Шелеховского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района «Комбинат детского питания»: кисломолочная продукция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«Бонус Агро» Иркутский район: плодоовощная продукция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4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«Саянский бройлер»: субпродукты из птицы, полуфабрикаты, тушки цыплят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МУП «Комбинат питания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г.Иркутска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»: полуфабрикаты из творога, полуфабрикаты мясные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08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Агропроизводственный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комплекс «Братский»: огурцы свежие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СССПК «Спектр»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Нукутский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район: мясо и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мясосодержащие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полуфабрикаты, молоко и молочная продукция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912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424441"/>
              </p:ext>
            </p:extLst>
          </p:nvPr>
        </p:nvGraphicFramePr>
        <p:xfrm>
          <a:off x="323528" y="2132856"/>
          <a:ext cx="8640960" cy="287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816424"/>
                <a:gridCol w="576064"/>
                <a:gridCol w="3888432"/>
              </a:tblGrid>
              <a:tr h="81249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ЗАО «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Иркутскзверопром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»: салаты, мясо диких животных, сок березовый, папоротник соленый, черемша соленая, варенье в ассортименте, мед, ягода протертая с сахаром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«Кипрей»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г.Усть-Илимск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: иван-чай 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ферменированный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158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СПК «</a:t>
                      </a:r>
                      <a:r>
                        <a:rPr lang="ru-RU" sz="1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Окинский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»: сыр «Адыгейский, масло сливочное, цельномолочная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продукция, мясные полуфабрикаты, колбасные изделия, яйца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«Целебный родник» Г.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Усть-Илимск: минеральная вода «Аква Илим»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68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«Агрофирма «Ангара»: цельномолочная продукция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21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АО «Сибирская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Нива» Иркутский район: молоко и молочная продукция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397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ООО СХП «Маяк»: хлеб и хлебобулочные изделия, кондитерские изделия, мясные полуфабрикаты, рыба соленая, копченая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9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217455"/>
              </p:ext>
            </p:extLst>
          </p:nvPr>
        </p:nvGraphicFramePr>
        <p:xfrm>
          <a:off x="168560" y="404664"/>
          <a:ext cx="8975440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0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355390"/>
              </p:ext>
            </p:extLst>
          </p:nvPr>
        </p:nvGraphicFramePr>
        <p:xfrm>
          <a:off x="323528" y="1484784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Уровень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самообеспечения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Иркутской области основной сельскохозяйственной продукцией, %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89402"/>
              </p:ext>
            </p:extLst>
          </p:nvPr>
        </p:nvGraphicFramePr>
        <p:xfrm>
          <a:off x="251518" y="2348879"/>
          <a:ext cx="8712969" cy="4093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90"/>
                <a:gridCol w="1224136"/>
                <a:gridCol w="1224136"/>
                <a:gridCol w="1296144"/>
                <a:gridCol w="1296144"/>
                <a:gridCol w="1080119"/>
              </a:tblGrid>
              <a:tr h="652521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2012г.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2013г.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2014г.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2015г.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2016г.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563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Мясо и мясопродукты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57,7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57,6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59,6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15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Молоко и молокопродукты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81,7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84,5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87,7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86,8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85,8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15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Яйца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164,8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160,2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160,7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162,1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162,4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15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Картофель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98,2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92,7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97,1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94,1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101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158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Овощи и овощебахчевые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71,2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68,1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69,7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67,8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69,7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Потребление продуктов питания на душу населения, кг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858203"/>
              </p:ext>
            </p:extLst>
          </p:nvPr>
        </p:nvGraphicFramePr>
        <p:xfrm>
          <a:off x="683568" y="2204864"/>
          <a:ext cx="79208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456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Задачи на 2017 год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2153836"/>
            <a:ext cx="8674159" cy="30753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Произвести (все категории хозяйств):</a:t>
            </a:r>
          </a:p>
          <a:p>
            <a:pPr algn="ctr"/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Зерна – 792 тыс. тонн (102,6% к 2016г.)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Картофеля –620 тыс. тонн (102% к 2016г.)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Овощей – 170,7 тыс. тонн (107,3% к 2016г.)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Молока –465,4тыс. тонн (103,5 % к 2016г.)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Мяса (жив. вес) – 169,3 тыс. тонн (107% к 2016г.)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6" descr="1274795458_myaso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83" y="5517232"/>
            <a:ext cx="1728192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27" descr="34579108_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76"/>
          <a:stretch>
            <a:fillRect/>
          </a:stretch>
        </p:blipFill>
        <p:spPr bwMode="auto">
          <a:xfrm>
            <a:off x="2555776" y="5517232"/>
            <a:ext cx="1728192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39" descr="1209122740_veg_1-dem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95" b="29201"/>
          <a:stretch>
            <a:fillRect/>
          </a:stretch>
        </p:blipFill>
        <p:spPr bwMode="auto">
          <a:xfrm>
            <a:off x="4553146" y="5501761"/>
            <a:ext cx="2064137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1" descr="zerno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606"/>
          <a:stretch>
            <a:fillRect/>
          </a:stretch>
        </p:blipFill>
        <p:spPr bwMode="auto">
          <a:xfrm>
            <a:off x="6765439" y="5508727"/>
            <a:ext cx="2160240" cy="1333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05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Государственная поддержка сельскохозяйственного производства в 2017 году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75656" y="2636912"/>
            <a:ext cx="6192688" cy="22322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Субсидий всего – 2469,8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млн.руб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ОБ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– 1732,9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млн. руб.</a:t>
            </a:r>
          </a:p>
          <a:p>
            <a:pPr algn="ctr"/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ФБ – 736,9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5635" y="5229200"/>
            <a:ext cx="8136904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Основные меры государственной поддержки будут направлены на стимулирование ввода в оборот земель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сельхозназначения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, увеличение инвестиционной составляющей, приобретение и капитальный ремонт техники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1980" y="1313827"/>
            <a:ext cx="3543956" cy="4275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СХ ПАО «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Белореченское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Группа предприятий «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Янта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 marL="342900" indent="-342900" algn="ctr">
              <a:buAutoNum type="arabicPeriod"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СХПК «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Усольский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свинокомплекс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 marL="342900" indent="-342900" algn="ctr">
              <a:buAutoNum type="arabicPeriod"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СПК «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Окинский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 marL="342900" indent="-342900" algn="ctr">
              <a:buAutoNum type="arabicPeriod"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ООО «Саянский бройлер»</a:t>
            </a:r>
          </a:p>
          <a:p>
            <a:pPr marL="342900" indent="-342900" algn="ctr">
              <a:buAutoNum type="arabicPeriod"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АО «Железнодорожник»</a:t>
            </a:r>
          </a:p>
          <a:p>
            <a:pPr marL="342900" indent="-342900" algn="ctr">
              <a:buAutoNum type="arabicPeriod"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АО «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Большееланское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60232" y="1313827"/>
            <a:ext cx="2304256" cy="12510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Производство молока: 45,2% в общественном секторе, 17,4% от всех категорий хозяйств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60231" y="2924944"/>
            <a:ext cx="2264001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Производство мяса: 80% от общественного сектора, 51,5% от всех категорий хозяйств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60232" y="4437113"/>
            <a:ext cx="2304255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Производство яиц: 100% от общественного сектора, 91% от всех категорий хозяйств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139952" y="1772816"/>
            <a:ext cx="2304256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139953" y="3258692"/>
            <a:ext cx="2304256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159389" y="4653136"/>
            <a:ext cx="2304257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33" descr="Colony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5" b="20630"/>
          <a:stretch>
            <a:fillRect/>
          </a:stretch>
        </p:blipFill>
        <p:spPr bwMode="auto">
          <a:xfrm>
            <a:off x="4169439" y="5137768"/>
            <a:ext cx="2376263" cy="172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7549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Флагманы сельскохозяйственного производства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30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Производство продукции сельского хозяйства по категориям хозяйств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D68-4286-49F9-B3EB-B6C2A128A364}" type="slidenum">
              <a:rPr lang="ru-RU" smtClean="0"/>
              <a:t>9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55576" y="2348880"/>
            <a:ext cx="3298870" cy="72008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Молоко, 453.4 тыс. 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08104" y="2348880"/>
            <a:ext cx="3240360" cy="72008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Мясо, 155,6 тыс. 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9512" y="4275026"/>
            <a:ext cx="1440160" cy="9144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сельхозорганизации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127,7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979712" y="4275026"/>
            <a:ext cx="1130424" cy="9144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КФХ 44,6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275856" y="4275025"/>
            <a:ext cx="1440160" cy="914401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Население 281,1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4048" y="4238311"/>
            <a:ext cx="1512168" cy="9144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Сельхозор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ганизации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89,6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804248" y="4275026"/>
            <a:ext cx="914400" cy="86046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КФХ 10,7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884368" y="4235564"/>
            <a:ext cx="1249288" cy="9144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Население 55,3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275856" y="3068960"/>
            <a:ext cx="717258" cy="1058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544924" y="3068960"/>
            <a:ext cx="10852" cy="1169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007852" y="3016222"/>
            <a:ext cx="45720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956376" y="3068960"/>
            <a:ext cx="617204" cy="1071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5628692" y="3016222"/>
            <a:ext cx="62464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261448" y="3068960"/>
            <a:ext cx="0" cy="109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130460" y="5651956"/>
            <a:ext cx="1251614" cy="9144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Крупные 78,2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465052" y="5655274"/>
            <a:ext cx="1378756" cy="9144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Средние  28,8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355976" y="5655274"/>
            <a:ext cx="1404156" cy="9144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Крупные 80,2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5941014" y="5655274"/>
            <a:ext cx="1511306" cy="9144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Средние 4,7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тыс.т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7" name="Прямая со стрелкой 46"/>
          <p:cNvCxnSpPr>
            <a:endCxn id="41" idx="0"/>
          </p:cNvCxnSpPr>
          <p:nvPr/>
        </p:nvCxnSpPr>
        <p:spPr>
          <a:xfrm>
            <a:off x="756267" y="5189426"/>
            <a:ext cx="0" cy="462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1162472" y="5135488"/>
            <a:ext cx="817240" cy="519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43" idx="0"/>
          </p:cNvCxnSpPr>
          <p:nvPr/>
        </p:nvCxnSpPr>
        <p:spPr>
          <a:xfrm flipH="1">
            <a:off x="5058054" y="5189426"/>
            <a:ext cx="403196" cy="465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760132" y="5198074"/>
            <a:ext cx="1044116" cy="453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654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589</TotalTime>
  <Words>903</Words>
  <Application>Microsoft Office PowerPoint</Application>
  <PresentationFormat>Экран (4:3)</PresentationFormat>
  <Paragraphs>171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Обеспечение продуктами питания собственного производства жителей Иркутской области</vt:lpstr>
      <vt:lpstr>Презентация PowerPoint</vt:lpstr>
      <vt:lpstr>Презентация PowerPoint</vt:lpstr>
      <vt:lpstr>Уровень самообеспечения Иркутской области основной сельскохозяйственной продукцией, %</vt:lpstr>
      <vt:lpstr>Потребление продуктов питания на душу населения, кг</vt:lpstr>
      <vt:lpstr>Задачи на 2017 год</vt:lpstr>
      <vt:lpstr>Государственная поддержка сельскохозяйственного производства в 2017 году</vt:lpstr>
      <vt:lpstr>Флагманы сельскохозяйственного производства</vt:lpstr>
      <vt:lpstr>Производство продукции сельского хозяйства по категориям хозяйств</vt:lpstr>
      <vt:lpstr>Развитие малых форм хозяйствования</vt:lpstr>
      <vt:lpstr>Сельскохозяйственные потребительские кооперативы второго уровня</vt:lpstr>
      <vt:lpstr>Пищевая и перерабатывающая промышленность</vt:lpstr>
      <vt:lpstr>Поставка продуктов питания в социальную сферу</vt:lpstr>
      <vt:lpstr>Ярмарки 2017 год</vt:lpstr>
      <vt:lpstr>Торговый знак  «Продукты Приангарья»</vt:lpstr>
      <vt:lpstr>Презентация PowerPoint</vt:lpstr>
    </vt:vector>
  </TitlesOfParts>
  <Company>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Дементьева Виктория Викторовна</cp:lastModifiedBy>
  <cp:revision>47</cp:revision>
  <dcterms:created xsi:type="dcterms:W3CDTF">2017-06-21T02:10:01Z</dcterms:created>
  <dcterms:modified xsi:type="dcterms:W3CDTF">2017-07-21T01:34:29Z</dcterms:modified>
</cp:coreProperties>
</file>